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1"/>
  </p:notesMasterIdLst>
  <p:handoutMasterIdLst>
    <p:handoutMasterId r:id="rId82"/>
  </p:handoutMasterIdLst>
  <p:sldIdLst>
    <p:sldId id="336" r:id="rId5"/>
    <p:sldId id="329" r:id="rId6"/>
    <p:sldId id="339" r:id="rId7"/>
    <p:sldId id="337" r:id="rId8"/>
    <p:sldId id="340" r:id="rId9"/>
    <p:sldId id="399" r:id="rId10"/>
    <p:sldId id="341" r:id="rId11"/>
    <p:sldId id="342" r:id="rId12"/>
    <p:sldId id="346" r:id="rId13"/>
    <p:sldId id="376" r:id="rId14"/>
    <p:sldId id="350" r:id="rId15"/>
    <p:sldId id="352" r:id="rId16"/>
    <p:sldId id="355" r:id="rId17"/>
    <p:sldId id="356" r:id="rId18"/>
    <p:sldId id="357" r:id="rId19"/>
    <p:sldId id="358" r:id="rId20"/>
    <p:sldId id="359" r:id="rId21"/>
    <p:sldId id="360" r:id="rId22"/>
    <p:sldId id="422" r:id="rId23"/>
    <p:sldId id="351" r:id="rId24"/>
    <p:sldId id="421" r:id="rId25"/>
    <p:sldId id="424" r:id="rId26"/>
    <p:sldId id="364" r:id="rId27"/>
    <p:sldId id="374" r:id="rId28"/>
    <p:sldId id="363" r:id="rId29"/>
    <p:sldId id="434" r:id="rId30"/>
    <p:sldId id="365" r:id="rId31"/>
    <p:sldId id="367" r:id="rId32"/>
    <p:sldId id="369" r:id="rId33"/>
    <p:sldId id="371" r:id="rId34"/>
    <p:sldId id="373" r:id="rId35"/>
    <p:sldId id="425" r:id="rId36"/>
    <p:sldId id="432" r:id="rId37"/>
    <p:sldId id="436" r:id="rId38"/>
    <p:sldId id="375" r:id="rId39"/>
    <p:sldId id="380" r:id="rId40"/>
    <p:sldId id="379" r:id="rId41"/>
    <p:sldId id="414" r:id="rId42"/>
    <p:sldId id="416" r:id="rId43"/>
    <p:sldId id="417" r:id="rId44"/>
    <p:sldId id="418" r:id="rId45"/>
    <p:sldId id="419" r:id="rId46"/>
    <p:sldId id="366" r:id="rId47"/>
    <p:sldId id="405" r:id="rId48"/>
    <p:sldId id="406" r:id="rId49"/>
    <p:sldId id="411" r:id="rId50"/>
    <p:sldId id="407" r:id="rId51"/>
    <p:sldId id="408" r:id="rId52"/>
    <p:sldId id="409" r:id="rId53"/>
    <p:sldId id="437" r:id="rId54"/>
    <p:sldId id="382" r:id="rId55"/>
    <p:sldId id="381" r:id="rId56"/>
    <p:sldId id="402" r:id="rId57"/>
    <p:sldId id="404" r:id="rId58"/>
    <p:sldId id="438" r:id="rId59"/>
    <p:sldId id="383" r:id="rId60"/>
    <p:sldId id="384" r:id="rId61"/>
    <p:sldId id="403" r:id="rId62"/>
    <p:sldId id="390" r:id="rId63"/>
    <p:sldId id="430" r:id="rId64"/>
    <p:sldId id="391" r:id="rId65"/>
    <p:sldId id="431" r:id="rId66"/>
    <p:sldId id="392" r:id="rId67"/>
    <p:sldId id="426" r:id="rId68"/>
    <p:sldId id="393" r:id="rId69"/>
    <p:sldId id="429" r:id="rId70"/>
    <p:sldId id="433" r:id="rId71"/>
    <p:sldId id="427" r:id="rId72"/>
    <p:sldId id="394" r:id="rId73"/>
    <p:sldId id="395" r:id="rId74"/>
    <p:sldId id="396" r:id="rId75"/>
    <p:sldId id="397" r:id="rId76"/>
    <p:sldId id="400" r:id="rId77"/>
    <p:sldId id="401" r:id="rId78"/>
    <p:sldId id="398" r:id="rId79"/>
    <p:sldId id="335" r:id="rId80"/>
  </p:sldIdLst>
  <p:sldSz cx="9001125" cy="6840538"/>
  <p:notesSz cx="6794500" cy="9931400"/>
  <p:defaultTextStyle>
    <a:defPPr>
      <a:defRPr lang="sv-SE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12">
          <p15:clr>
            <a:srgbClr val="A4A3A4"/>
          </p15:clr>
        </p15:guide>
        <p15:guide id="2" orient="horz" pos="802">
          <p15:clr>
            <a:srgbClr val="A4A3A4"/>
          </p15:clr>
        </p15:guide>
        <p15:guide id="3" orient="horz" pos="119">
          <p15:clr>
            <a:srgbClr val="A4A3A4"/>
          </p15:clr>
        </p15:guide>
        <p15:guide id="4" orient="horz" pos="1122">
          <p15:clr>
            <a:srgbClr val="A4A3A4"/>
          </p15:clr>
        </p15:guide>
        <p15:guide id="5" pos="492">
          <p15:clr>
            <a:srgbClr val="A4A3A4"/>
          </p15:clr>
        </p15:guide>
        <p15:guide id="6" pos="115">
          <p15:clr>
            <a:srgbClr val="A4A3A4"/>
          </p15:clr>
        </p15:guide>
        <p15:guide id="7" pos="2617">
          <p15:clr>
            <a:srgbClr val="A4A3A4"/>
          </p15:clr>
        </p15:guide>
        <p15:guide id="8" pos="55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E8C9B0"/>
    <a:srgbClr val="E5C6AB"/>
    <a:srgbClr val="E8CEB9"/>
    <a:srgbClr val="EFD5BE"/>
    <a:srgbClr val="ECCBB0"/>
    <a:srgbClr val="ECD1BB"/>
    <a:srgbClr val="EFD9C6"/>
    <a:srgbClr val="F2D7C0"/>
    <a:srgbClr val="F5DECB"/>
    <a:srgbClr val="F9E1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3"/>
    <p:restoredTop sz="94627"/>
  </p:normalViewPr>
  <p:slideViewPr>
    <p:cSldViewPr snapToGrid="0">
      <p:cViewPr varScale="1">
        <p:scale>
          <a:sx n="110" d="100"/>
          <a:sy n="110" d="100"/>
        </p:scale>
        <p:origin x="784" y="136"/>
      </p:cViewPr>
      <p:guideLst>
        <p:guide orient="horz" pos="4212"/>
        <p:guide orient="horz" pos="802"/>
        <p:guide orient="horz" pos="119"/>
        <p:guide orient="horz" pos="1122"/>
        <p:guide pos="492"/>
        <p:guide pos="115"/>
        <p:guide pos="2617"/>
        <p:guide pos="55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microsoft.com/office/2016/11/relationships/changesInfo" Target="changesInfos/changesInfo1.xml"/><Relationship Id="rId61" Type="http://schemas.openxmlformats.org/officeDocument/2006/relationships/slide" Target="slides/slide57.xml"/><Relationship Id="rId8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chim Hein" userId="a6a5382b-b638-4a79-aef8-c5f0756b0477" providerId="ADAL" clId="{2BE713D6-3613-FB4A-8BB4-C35B4ADCB7D4}"/>
    <pc:docChg chg="undo custSel modSld">
      <pc:chgData name="Joachim Hein" userId="a6a5382b-b638-4a79-aef8-c5f0756b0477" providerId="ADAL" clId="{2BE713D6-3613-FB4A-8BB4-C35B4ADCB7D4}" dt="2023-12-11T12:40:33.035" v="5"/>
      <pc:docMkLst>
        <pc:docMk/>
      </pc:docMkLst>
      <pc:sldChg chg="modSp mod">
        <pc:chgData name="Joachim Hein" userId="a6a5382b-b638-4a79-aef8-c5f0756b0477" providerId="ADAL" clId="{2BE713D6-3613-FB4A-8BB4-C35B4ADCB7D4}" dt="2023-12-11T12:40:33.035" v="5"/>
        <pc:sldMkLst>
          <pc:docMk/>
          <pc:sldMk cId="952144561" sldId="350"/>
        </pc:sldMkLst>
        <pc:spChg chg="mod">
          <ac:chgData name="Joachim Hein" userId="a6a5382b-b638-4a79-aef8-c5f0756b0477" providerId="ADAL" clId="{2BE713D6-3613-FB4A-8BB4-C35B4ADCB7D4}" dt="2023-12-11T12:40:33.035" v="5"/>
          <ac:spMkLst>
            <pc:docMk/>
            <pc:sldMk cId="952144561" sldId="350"/>
            <ac:spMk id="4" creationId="{00000000-0000-0000-0000-000000000000}"/>
          </ac:spMkLst>
        </pc:spChg>
      </pc:sldChg>
    </pc:docChg>
  </pc:docChgLst>
  <pc:docChgLst>
    <pc:chgData name="Joachim Hein" userId="a6a5382b-b638-4a79-aef8-c5f0756b0477" providerId="ADAL" clId="{579A88C7-7006-7640-ABF9-B419CCBA0E76}"/>
    <pc:docChg chg="undo redo custSel modSld modNotesMaster modHandout">
      <pc:chgData name="Joachim Hein" userId="a6a5382b-b638-4a79-aef8-c5f0756b0477" providerId="ADAL" clId="{579A88C7-7006-7640-ABF9-B419CCBA0E76}" dt="2023-12-12T15:34:36.360" v="553"/>
      <pc:docMkLst>
        <pc:docMk/>
      </pc:docMkLst>
      <pc:sldChg chg="modSp mod">
        <pc:chgData name="Joachim Hein" userId="a6a5382b-b638-4a79-aef8-c5f0756b0477" providerId="ADAL" clId="{579A88C7-7006-7640-ABF9-B419CCBA0E76}" dt="2023-12-11T14:58:17.981" v="118" actId="113"/>
        <pc:sldMkLst>
          <pc:docMk/>
          <pc:sldMk cId="3223947842" sldId="342"/>
        </pc:sldMkLst>
        <pc:spChg chg="mod">
          <ac:chgData name="Joachim Hein" userId="a6a5382b-b638-4a79-aef8-c5f0756b0477" providerId="ADAL" clId="{579A88C7-7006-7640-ABF9-B419CCBA0E76}" dt="2023-12-11T14:58:17.981" v="118" actId="113"/>
          <ac:spMkLst>
            <pc:docMk/>
            <pc:sldMk cId="3223947842" sldId="342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4:59:52.177" v="172" actId="20577"/>
        <pc:sldMkLst>
          <pc:docMk/>
          <pc:sldMk cId="952144561" sldId="350"/>
        </pc:sldMkLst>
        <pc:spChg chg="mod">
          <ac:chgData name="Joachim Hein" userId="a6a5382b-b638-4a79-aef8-c5f0756b0477" providerId="ADAL" clId="{579A88C7-7006-7640-ABF9-B419CCBA0E76}" dt="2023-12-11T14:59:41.399" v="171" actId="255"/>
          <ac:spMkLst>
            <pc:docMk/>
            <pc:sldMk cId="952144561" sldId="350"/>
            <ac:spMk id="4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1T14:59:52.177" v="172" actId="20577"/>
          <ac:spMkLst>
            <pc:docMk/>
            <pc:sldMk cId="952144561" sldId="350"/>
            <ac:spMk id="5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5:02:07.559" v="215" actId="20577"/>
        <pc:sldMkLst>
          <pc:docMk/>
          <pc:sldMk cId="442970368" sldId="363"/>
        </pc:sldMkLst>
        <pc:spChg chg="mod">
          <ac:chgData name="Joachim Hein" userId="a6a5382b-b638-4a79-aef8-c5f0756b0477" providerId="ADAL" clId="{579A88C7-7006-7640-ABF9-B419CCBA0E76}" dt="2023-12-11T15:02:07.559" v="215" actId="20577"/>
          <ac:spMkLst>
            <pc:docMk/>
            <pc:sldMk cId="442970368" sldId="363"/>
            <ac:spMk id="5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20:30:07.457" v="542" actId="20577"/>
        <pc:sldMkLst>
          <pc:docMk/>
          <pc:sldMk cId="3714154576" sldId="371"/>
        </pc:sldMkLst>
        <pc:spChg chg="mod">
          <ac:chgData name="Joachim Hein" userId="a6a5382b-b638-4a79-aef8-c5f0756b0477" providerId="ADAL" clId="{579A88C7-7006-7640-ABF9-B419CCBA0E76}" dt="2023-12-11T20:30:07.457" v="542" actId="20577"/>
          <ac:spMkLst>
            <pc:docMk/>
            <pc:sldMk cId="3714154576" sldId="371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34:26.827" v="247" actId="20577"/>
        <pc:sldMkLst>
          <pc:docMk/>
          <pc:sldMk cId="364736002" sldId="373"/>
        </pc:sldMkLst>
        <pc:spChg chg="mod">
          <ac:chgData name="Joachim Hein" userId="a6a5382b-b638-4a79-aef8-c5f0756b0477" providerId="ADAL" clId="{579A88C7-7006-7640-ABF9-B419CCBA0E76}" dt="2023-12-11T16:31:22.911" v="238" actId="20577"/>
          <ac:spMkLst>
            <pc:docMk/>
            <pc:sldMk cId="364736002" sldId="373"/>
            <ac:spMk id="2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1T16:34:26.827" v="247" actId="20577"/>
          <ac:spMkLst>
            <pc:docMk/>
            <pc:sldMk cId="364736002" sldId="373"/>
            <ac:spMk id="3" creationId="{00000000-0000-0000-0000-000000000000}"/>
          </ac:spMkLst>
        </pc:spChg>
      </pc:sldChg>
      <pc:sldChg chg="addSp delSp mod">
        <pc:chgData name="Joachim Hein" userId="a6a5382b-b638-4a79-aef8-c5f0756b0477" providerId="ADAL" clId="{579A88C7-7006-7640-ABF9-B419CCBA0E76}" dt="2023-12-12T14:13:36.022" v="550" actId="22"/>
        <pc:sldMkLst>
          <pc:docMk/>
          <pc:sldMk cId="3667607114" sldId="374"/>
        </pc:sldMkLst>
        <pc:spChg chg="add del">
          <ac:chgData name="Joachim Hein" userId="a6a5382b-b638-4a79-aef8-c5f0756b0477" providerId="ADAL" clId="{579A88C7-7006-7640-ABF9-B419CCBA0E76}" dt="2023-12-12T14:13:36.022" v="550" actId="22"/>
          <ac:spMkLst>
            <pc:docMk/>
            <pc:sldMk cId="3667607114" sldId="374"/>
            <ac:spMk id="12" creationId="{F88F1AAB-E43A-B1BF-E288-D36DA91AE33D}"/>
          </ac:spMkLst>
        </pc:spChg>
      </pc:sldChg>
      <pc:sldChg chg="modSp mod">
        <pc:chgData name="Joachim Hein" userId="a6a5382b-b638-4a79-aef8-c5f0756b0477" providerId="ADAL" clId="{579A88C7-7006-7640-ABF9-B419CCBA0E76}" dt="2023-12-11T16:39:04.573" v="255" actId="20577"/>
        <pc:sldMkLst>
          <pc:docMk/>
          <pc:sldMk cId="2366760466" sldId="375"/>
        </pc:sldMkLst>
        <pc:spChg chg="mod">
          <ac:chgData name="Joachim Hein" userId="a6a5382b-b638-4a79-aef8-c5f0756b0477" providerId="ADAL" clId="{579A88C7-7006-7640-ABF9-B419CCBA0E76}" dt="2023-12-11T16:39:04.573" v="255" actId="20577"/>
          <ac:spMkLst>
            <pc:docMk/>
            <pc:sldMk cId="2366760466" sldId="375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2T14:40:14.517" v="552" actId="20577"/>
        <pc:sldMkLst>
          <pc:docMk/>
          <pc:sldMk cId="3180484869" sldId="381"/>
        </pc:sldMkLst>
        <pc:spChg chg="mod">
          <ac:chgData name="Joachim Hein" userId="a6a5382b-b638-4a79-aef8-c5f0756b0477" providerId="ADAL" clId="{579A88C7-7006-7640-ABF9-B419CCBA0E76}" dt="2023-12-11T16:42:52.296" v="311" actId="20577"/>
          <ac:spMkLst>
            <pc:docMk/>
            <pc:sldMk cId="3180484869" sldId="381"/>
            <ac:spMk id="4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2T14:40:14.517" v="552" actId="20577"/>
          <ac:spMkLst>
            <pc:docMk/>
            <pc:sldMk cId="3180484869" sldId="381"/>
            <ac:spMk id="5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45:25.765" v="397" actId="20577"/>
        <pc:sldMkLst>
          <pc:docMk/>
          <pc:sldMk cId="3697863654" sldId="384"/>
        </pc:sldMkLst>
        <pc:spChg chg="mod">
          <ac:chgData name="Joachim Hein" userId="a6a5382b-b638-4a79-aef8-c5f0756b0477" providerId="ADAL" clId="{579A88C7-7006-7640-ABF9-B419CCBA0E76}" dt="2023-12-11T16:45:25.765" v="397" actId="20577"/>
          <ac:spMkLst>
            <pc:docMk/>
            <pc:sldMk cId="3697863654" sldId="384"/>
            <ac:spMk id="2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1T16:45:03.106" v="386" actId="20577"/>
          <ac:spMkLst>
            <pc:docMk/>
            <pc:sldMk cId="3697863654" sldId="384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52:26.228" v="531" actId="20577"/>
        <pc:sldMkLst>
          <pc:docMk/>
          <pc:sldMk cId="4094892884" sldId="392"/>
        </pc:sldMkLst>
        <pc:spChg chg="mod">
          <ac:chgData name="Joachim Hein" userId="a6a5382b-b638-4a79-aef8-c5f0756b0477" providerId="ADAL" clId="{579A88C7-7006-7640-ABF9-B419CCBA0E76}" dt="2023-12-11T16:52:26.228" v="531" actId="20577"/>
          <ac:spMkLst>
            <pc:docMk/>
            <pc:sldMk cId="4094892884" sldId="392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44:29.385" v="378" actId="20577"/>
        <pc:sldMkLst>
          <pc:docMk/>
          <pc:sldMk cId="2506889238" sldId="402"/>
        </pc:sldMkLst>
        <pc:spChg chg="mod">
          <ac:chgData name="Joachim Hein" userId="a6a5382b-b638-4a79-aef8-c5f0756b0477" providerId="ADAL" clId="{579A88C7-7006-7640-ABF9-B419CCBA0E76}" dt="2023-12-11T16:43:41.192" v="343" actId="20577"/>
          <ac:spMkLst>
            <pc:docMk/>
            <pc:sldMk cId="2506889238" sldId="402"/>
            <ac:spMk id="2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1T16:44:29.385" v="378" actId="20577"/>
          <ac:spMkLst>
            <pc:docMk/>
            <pc:sldMk cId="2506889238" sldId="402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44:19.482" v="370" actId="20577"/>
        <pc:sldMkLst>
          <pc:docMk/>
          <pc:sldMk cId="2093397780" sldId="404"/>
        </pc:sldMkLst>
        <pc:spChg chg="mod">
          <ac:chgData name="Joachim Hein" userId="a6a5382b-b638-4a79-aef8-c5f0756b0477" providerId="ADAL" clId="{579A88C7-7006-7640-ABF9-B419CCBA0E76}" dt="2023-12-11T16:44:04.420" v="356" actId="20577"/>
          <ac:spMkLst>
            <pc:docMk/>
            <pc:sldMk cId="2093397780" sldId="404"/>
            <ac:spMk id="2" creationId="{00000000-0000-0000-0000-000000000000}"/>
          </ac:spMkLst>
        </pc:spChg>
        <pc:spChg chg="mod">
          <ac:chgData name="Joachim Hein" userId="a6a5382b-b638-4a79-aef8-c5f0756b0477" providerId="ADAL" clId="{579A88C7-7006-7640-ABF9-B419CCBA0E76}" dt="2023-12-11T16:44:19.482" v="370" actId="20577"/>
          <ac:spMkLst>
            <pc:docMk/>
            <pc:sldMk cId="2093397780" sldId="404"/>
            <ac:spMk id="3" creationId="{00000000-0000-0000-0000-000000000000}"/>
          </ac:spMkLst>
        </pc:spChg>
      </pc:sldChg>
      <pc:sldChg chg="modNotes">
        <pc:chgData name="Joachim Hein" userId="a6a5382b-b638-4a79-aef8-c5f0756b0477" providerId="ADAL" clId="{579A88C7-7006-7640-ABF9-B419CCBA0E76}" dt="2023-12-12T15:34:36.360" v="553"/>
        <pc:sldMkLst>
          <pc:docMk/>
          <pc:sldMk cId="2445341318" sldId="405"/>
        </pc:sldMkLst>
      </pc:sldChg>
      <pc:sldChg chg="modNotes">
        <pc:chgData name="Joachim Hein" userId="a6a5382b-b638-4a79-aef8-c5f0756b0477" providerId="ADAL" clId="{579A88C7-7006-7640-ABF9-B419CCBA0E76}" dt="2023-12-12T15:34:36.360" v="553"/>
        <pc:sldMkLst>
          <pc:docMk/>
          <pc:sldMk cId="366041470" sldId="407"/>
        </pc:sldMkLst>
      </pc:sldChg>
      <pc:sldChg chg="modNotes">
        <pc:chgData name="Joachim Hein" userId="a6a5382b-b638-4a79-aef8-c5f0756b0477" providerId="ADAL" clId="{579A88C7-7006-7640-ABF9-B419CCBA0E76}" dt="2023-12-12T15:34:36.360" v="553"/>
        <pc:sldMkLst>
          <pc:docMk/>
          <pc:sldMk cId="1523631378" sldId="408"/>
        </pc:sldMkLst>
      </pc:sldChg>
      <pc:sldChg chg="modSp mod">
        <pc:chgData name="Joachim Hein" userId="a6a5382b-b638-4a79-aef8-c5f0756b0477" providerId="ADAL" clId="{579A88C7-7006-7640-ABF9-B419CCBA0E76}" dt="2023-12-11T16:41:32.310" v="269" actId="20577"/>
        <pc:sldMkLst>
          <pc:docMk/>
          <pc:sldMk cId="3145664627" sldId="409"/>
        </pc:sldMkLst>
        <pc:spChg chg="mod">
          <ac:chgData name="Joachim Hein" userId="a6a5382b-b638-4a79-aef8-c5f0756b0477" providerId="ADAL" clId="{579A88C7-7006-7640-ABF9-B419CCBA0E76}" dt="2023-12-11T16:41:32.310" v="269" actId="20577"/>
          <ac:spMkLst>
            <pc:docMk/>
            <pc:sldMk cId="3145664627" sldId="409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2T14:07:00.650" v="544" actId="20577"/>
        <pc:sldMkLst>
          <pc:docMk/>
          <pc:sldMk cId="2738293284" sldId="411"/>
        </pc:sldMkLst>
        <pc:spChg chg="mod">
          <ac:chgData name="Joachim Hein" userId="a6a5382b-b638-4a79-aef8-c5f0756b0477" providerId="ADAL" clId="{579A88C7-7006-7640-ABF9-B419CCBA0E76}" dt="2023-12-12T14:07:00.650" v="544" actId="20577"/>
          <ac:spMkLst>
            <pc:docMk/>
            <pc:sldMk cId="2738293284" sldId="411"/>
            <ac:spMk id="3" creationId="{00000000-0000-0000-0000-000000000000}"/>
          </ac:spMkLst>
        </pc:spChg>
      </pc:sldChg>
      <pc:sldChg chg="mod modShow">
        <pc:chgData name="Joachim Hein" userId="a6a5382b-b638-4a79-aef8-c5f0756b0477" providerId="ADAL" clId="{579A88C7-7006-7640-ABF9-B419CCBA0E76}" dt="2023-12-11T16:37:21.301" v="248" actId="729"/>
        <pc:sldMkLst>
          <pc:docMk/>
          <pc:sldMk cId="204329341" sldId="425"/>
        </pc:sldMkLst>
      </pc:sldChg>
      <pc:sldChg chg="modSp mod">
        <pc:chgData name="Joachim Hein" userId="a6a5382b-b638-4a79-aef8-c5f0756b0477" providerId="ADAL" clId="{579A88C7-7006-7640-ABF9-B419CCBA0E76}" dt="2023-12-11T16:50:00.921" v="401" actId="20577"/>
        <pc:sldMkLst>
          <pc:docMk/>
          <pc:sldMk cId="1890816925" sldId="427"/>
        </pc:sldMkLst>
        <pc:spChg chg="mod">
          <ac:chgData name="Joachim Hein" userId="a6a5382b-b638-4a79-aef8-c5f0756b0477" providerId="ADAL" clId="{579A88C7-7006-7640-ABF9-B419CCBA0E76}" dt="2023-12-11T16:50:00.921" v="401" actId="20577"/>
          <ac:spMkLst>
            <pc:docMk/>
            <pc:sldMk cId="1890816925" sldId="427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6:51:02.085" v="450" actId="20577"/>
        <pc:sldMkLst>
          <pc:docMk/>
          <pc:sldMk cId="158272127" sldId="431"/>
        </pc:sldMkLst>
        <pc:spChg chg="mod">
          <ac:chgData name="Joachim Hein" userId="a6a5382b-b638-4a79-aef8-c5f0756b0477" providerId="ADAL" clId="{579A88C7-7006-7640-ABF9-B419CCBA0E76}" dt="2023-12-11T16:51:02.085" v="450" actId="20577"/>
          <ac:spMkLst>
            <pc:docMk/>
            <pc:sldMk cId="158272127" sldId="431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579A88C7-7006-7640-ABF9-B419CCBA0E76}" dt="2023-12-11T15:05:56.300" v="226" actId="20577"/>
        <pc:sldMkLst>
          <pc:docMk/>
          <pc:sldMk cId="1799025356" sldId="434"/>
        </pc:sldMkLst>
        <pc:graphicFrameChg chg="modGraphic">
          <ac:chgData name="Joachim Hein" userId="a6a5382b-b638-4a79-aef8-c5f0756b0477" providerId="ADAL" clId="{579A88C7-7006-7640-ABF9-B419CCBA0E76}" dt="2023-12-11T15:05:56.300" v="226" actId="20577"/>
          <ac:graphicFrameMkLst>
            <pc:docMk/>
            <pc:sldMk cId="1799025356" sldId="434"/>
            <ac:graphicFrameMk id="4" creationId="{63777C5B-2407-C9A3-96F4-84247F43E4FA}"/>
          </ac:graphicFrameMkLst>
        </pc:graphicFrameChg>
      </pc:sldChg>
    </pc:docChg>
  </pc:docChgLst>
  <pc:docChgLst>
    <pc:chgData name="Joachim Hein" userId="a6a5382b-b638-4a79-aef8-c5f0756b0477" providerId="ADAL" clId="{25C647D3-A56B-3E40-96A6-37A5D91A6CE2}"/>
    <pc:docChg chg="custSel addSld modSld sldOrd">
      <pc:chgData name="Joachim Hein" userId="a6a5382b-b638-4a79-aef8-c5f0756b0477" providerId="ADAL" clId="{25C647D3-A56B-3E40-96A6-37A5D91A6CE2}" dt="2024-02-27T14:44:20.906" v="285" actId="20577"/>
      <pc:docMkLst>
        <pc:docMk/>
      </pc:docMkLst>
      <pc:sldChg chg="modSp mod modShow">
        <pc:chgData name="Joachim Hein" userId="a6a5382b-b638-4a79-aef8-c5f0756b0477" providerId="ADAL" clId="{25C647D3-A56B-3E40-96A6-37A5D91A6CE2}" dt="2024-02-27T11:02:28.566" v="247" actId="20577"/>
        <pc:sldMkLst>
          <pc:docMk/>
          <pc:sldMk cId="833420435" sldId="379"/>
        </pc:sldMkLst>
        <pc:spChg chg="mod">
          <ac:chgData name="Joachim Hein" userId="a6a5382b-b638-4a79-aef8-c5f0756b0477" providerId="ADAL" clId="{25C647D3-A56B-3E40-96A6-37A5D91A6CE2}" dt="2024-02-27T11:01:48.821" v="197" actId="20577"/>
          <ac:spMkLst>
            <pc:docMk/>
            <pc:sldMk cId="833420435" sldId="379"/>
            <ac:spMk id="15362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7T11:02:28.566" v="247" actId="20577"/>
          <ac:spMkLst>
            <pc:docMk/>
            <pc:sldMk cId="833420435" sldId="379"/>
            <ac:spMk id="15363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7T14:44:20.906" v="285" actId="20577"/>
        <pc:sldMkLst>
          <pc:docMk/>
          <pc:sldMk cId="3128330703" sldId="393"/>
        </pc:sldMkLst>
        <pc:spChg chg="mod">
          <ac:chgData name="Joachim Hein" userId="a6a5382b-b638-4a79-aef8-c5f0756b0477" providerId="ADAL" clId="{25C647D3-A56B-3E40-96A6-37A5D91A6CE2}" dt="2024-02-27T14:44:20.906" v="285" actId="20577"/>
          <ac:spMkLst>
            <pc:docMk/>
            <pc:sldMk cId="3128330703" sldId="393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7T13:44:15.437" v="263" actId="20577"/>
        <pc:sldMkLst>
          <pc:docMk/>
          <pc:sldMk cId="2506889238" sldId="402"/>
        </pc:sldMkLst>
        <pc:spChg chg="mod">
          <ac:chgData name="Joachim Hein" userId="a6a5382b-b638-4a79-aef8-c5f0756b0477" providerId="ADAL" clId="{25C647D3-A56B-3E40-96A6-37A5D91A6CE2}" dt="2024-02-27T13:44:15.437" v="263" actId="20577"/>
          <ac:spMkLst>
            <pc:docMk/>
            <pc:sldMk cId="2506889238" sldId="402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7T13:44:40.199" v="279" actId="20577"/>
        <pc:sldMkLst>
          <pc:docMk/>
          <pc:sldMk cId="2093397780" sldId="404"/>
        </pc:sldMkLst>
        <pc:spChg chg="mod">
          <ac:chgData name="Joachim Hein" userId="a6a5382b-b638-4a79-aef8-c5f0756b0477" providerId="ADAL" clId="{25C647D3-A56B-3E40-96A6-37A5D91A6CE2}" dt="2024-02-27T13:44:40.199" v="279" actId="20577"/>
          <ac:spMkLst>
            <pc:docMk/>
            <pc:sldMk cId="2093397780" sldId="404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6T15:48:51.883" v="179" actId="1035"/>
        <pc:sldMkLst>
          <pc:docMk/>
          <pc:sldMk cId="3350873282" sldId="426"/>
        </pc:sldMkLst>
        <pc:spChg chg="mod">
          <ac:chgData name="Joachim Hein" userId="a6a5382b-b638-4a79-aef8-c5f0756b0477" providerId="ADAL" clId="{25C647D3-A56B-3E40-96A6-37A5D91A6CE2}" dt="2024-02-26T15:47:25.916" v="108" actId="255"/>
          <ac:spMkLst>
            <pc:docMk/>
            <pc:sldMk cId="3350873282" sldId="426"/>
            <ac:spMk id="3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8:45.897" v="176" actId="1035"/>
          <ac:spMkLst>
            <pc:docMk/>
            <pc:sldMk cId="3350873282" sldId="426"/>
            <ac:spMk id="4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8:39.372" v="169" actId="1036"/>
          <ac:spMkLst>
            <pc:docMk/>
            <pc:sldMk cId="3350873282" sldId="426"/>
            <ac:spMk id="5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7:51.042" v="159" actId="1035"/>
          <ac:spMkLst>
            <pc:docMk/>
            <pc:sldMk cId="3350873282" sldId="426"/>
            <ac:spMk id="6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7:43.783" v="136" actId="1035"/>
          <ac:spMkLst>
            <pc:docMk/>
            <pc:sldMk cId="3350873282" sldId="426"/>
            <ac:spMk id="7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8:51.883" v="179" actId="1035"/>
          <ac:spMkLst>
            <pc:docMk/>
            <pc:sldMk cId="3350873282" sldId="426"/>
            <ac:spMk id="8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6T15:42:59.486" v="105" actId="20577"/>
        <pc:sldMkLst>
          <pc:docMk/>
          <pc:sldMk cId="4283637326" sldId="430"/>
        </pc:sldMkLst>
        <pc:spChg chg="mod">
          <ac:chgData name="Joachim Hein" userId="a6a5382b-b638-4a79-aef8-c5f0756b0477" providerId="ADAL" clId="{25C647D3-A56B-3E40-96A6-37A5D91A6CE2}" dt="2024-02-26T15:42:59.486" v="105" actId="20577"/>
          <ac:spMkLst>
            <pc:docMk/>
            <pc:sldMk cId="4283637326" sldId="430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25C647D3-A56B-3E40-96A6-37A5D91A6CE2}" dt="2024-02-26T15:44:00.452" v="107" actId="20577"/>
        <pc:sldMkLst>
          <pc:docMk/>
          <pc:sldMk cId="158272127" sldId="431"/>
        </pc:sldMkLst>
        <pc:spChg chg="mod">
          <ac:chgData name="Joachim Hein" userId="a6a5382b-b638-4a79-aef8-c5f0756b0477" providerId="ADAL" clId="{25C647D3-A56B-3E40-96A6-37A5D91A6CE2}" dt="2024-02-26T15:44:00.452" v="107" actId="20577"/>
          <ac:spMkLst>
            <pc:docMk/>
            <pc:sldMk cId="158272127" sldId="431"/>
            <ac:spMk id="3" creationId="{00000000-0000-0000-0000-000000000000}"/>
          </ac:spMkLst>
        </pc:spChg>
      </pc:sldChg>
      <pc:sldChg chg="modSp add mod ord">
        <pc:chgData name="Joachim Hein" userId="a6a5382b-b638-4a79-aef8-c5f0756b0477" providerId="ADAL" clId="{25C647D3-A56B-3E40-96A6-37A5D91A6CE2}" dt="2024-02-26T15:41:52.025" v="102" actId="14100"/>
        <pc:sldMkLst>
          <pc:docMk/>
          <pc:sldMk cId="8509738" sldId="438"/>
        </pc:sldMkLst>
        <pc:spChg chg="mod">
          <ac:chgData name="Joachim Hein" userId="a6a5382b-b638-4a79-aef8-c5f0756b0477" providerId="ADAL" clId="{25C647D3-A56B-3E40-96A6-37A5D91A6CE2}" dt="2024-02-26T15:37:55.162" v="63" actId="20577"/>
          <ac:spMkLst>
            <pc:docMk/>
            <pc:sldMk cId="8509738" sldId="438"/>
            <ac:spMk id="4" creationId="{00000000-0000-0000-0000-000000000000}"/>
          </ac:spMkLst>
        </pc:spChg>
        <pc:spChg chg="mod">
          <ac:chgData name="Joachim Hein" userId="a6a5382b-b638-4a79-aef8-c5f0756b0477" providerId="ADAL" clId="{25C647D3-A56B-3E40-96A6-37A5D91A6CE2}" dt="2024-02-26T15:41:52.025" v="102" actId="14100"/>
          <ac:spMkLst>
            <pc:docMk/>
            <pc:sldMk cId="8509738" sldId="438"/>
            <ac:spMk id="5" creationId="{00000000-0000-0000-0000-000000000000}"/>
          </ac:spMkLst>
        </pc:spChg>
      </pc:sldChg>
    </pc:docChg>
  </pc:docChgLst>
  <pc:docChgLst>
    <pc:chgData name="Joachim Hein" userId="a6a5382b-b638-4a79-aef8-c5f0756b0477" providerId="ADAL" clId="{9F1907B7-8E5A-F74F-8F37-9B973D7C6FDA}"/>
    <pc:docChg chg="custSel addSld modSld">
      <pc:chgData name="Joachim Hein" userId="a6a5382b-b638-4a79-aef8-c5f0756b0477" providerId="ADAL" clId="{9F1907B7-8E5A-F74F-8F37-9B973D7C6FDA}" dt="2023-12-11T21:17:17.033" v="375" actId="20577"/>
      <pc:docMkLst>
        <pc:docMk/>
      </pc:docMkLst>
      <pc:sldChg chg="modSp mod">
        <pc:chgData name="Joachim Hein" userId="a6a5382b-b638-4a79-aef8-c5f0756b0477" providerId="ADAL" clId="{9F1907B7-8E5A-F74F-8F37-9B973D7C6FDA}" dt="2023-12-11T20:20:36.143" v="0" actId="20577"/>
        <pc:sldMkLst>
          <pc:docMk/>
          <pc:sldMk cId="3223947842" sldId="342"/>
        </pc:sldMkLst>
        <pc:spChg chg="mod">
          <ac:chgData name="Joachim Hein" userId="a6a5382b-b638-4a79-aef8-c5f0756b0477" providerId="ADAL" clId="{9F1907B7-8E5A-F74F-8F37-9B973D7C6FDA}" dt="2023-12-11T20:20:36.143" v="0" actId="20577"/>
          <ac:spMkLst>
            <pc:docMk/>
            <pc:sldMk cId="3223947842" sldId="342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1:17:17.033" v="375" actId="20577"/>
        <pc:sldMkLst>
          <pc:docMk/>
          <pc:sldMk cId="952144561" sldId="350"/>
        </pc:sldMkLst>
        <pc:spChg chg="mod">
          <ac:chgData name="Joachim Hein" userId="a6a5382b-b638-4a79-aef8-c5f0756b0477" providerId="ADAL" clId="{9F1907B7-8E5A-F74F-8F37-9B973D7C6FDA}" dt="2023-12-11T21:17:17.033" v="375" actId="20577"/>
          <ac:spMkLst>
            <pc:docMk/>
            <pc:sldMk cId="952144561" sldId="350"/>
            <ac:spMk id="4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0:23:57.217" v="63" actId="20577"/>
        <pc:sldMkLst>
          <pc:docMk/>
          <pc:sldMk cId="3927223866" sldId="365"/>
        </pc:sldMkLst>
        <pc:spChg chg="mod">
          <ac:chgData name="Joachim Hein" userId="a6a5382b-b638-4a79-aef8-c5f0756b0477" providerId="ADAL" clId="{9F1907B7-8E5A-F74F-8F37-9B973D7C6FDA}" dt="2023-12-11T20:23:57.217" v="63" actId="20577"/>
          <ac:spMkLst>
            <pc:docMk/>
            <pc:sldMk cId="3927223866" sldId="365"/>
            <ac:spMk id="6" creationId="{1F0D775E-0FA1-DC51-D20E-F0D4287312EE}"/>
          </ac:spMkLst>
        </pc:spChg>
      </pc:sldChg>
      <pc:sldChg chg="modSp mod">
        <pc:chgData name="Joachim Hein" userId="a6a5382b-b638-4a79-aef8-c5f0756b0477" providerId="ADAL" clId="{9F1907B7-8E5A-F74F-8F37-9B973D7C6FDA}" dt="2023-12-11T20:30:45.265" v="87" actId="20577"/>
        <pc:sldMkLst>
          <pc:docMk/>
          <pc:sldMk cId="3714154576" sldId="371"/>
        </pc:sldMkLst>
        <pc:spChg chg="mod">
          <ac:chgData name="Joachim Hein" userId="a6a5382b-b638-4a79-aef8-c5f0756b0477" providerId="ADAL" clId="{9F1907B7-8E5A-F74F-8F37-9B973D7C6FDA}" dt="2023-12-11T20:30:45.265" v="87" actId="20577"/>
          <ac:spMkLst>
            <pc:docMk/>
            <pc:sldMk cId="3714154576" sldId="371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0:31:16.454" v="101" actId="20577"/>
        <pc:sldMkLst>
          <pc:docMk/>
          <pc:sldMk cId="364736002" sldId="373"/>
        </pc:sldMkLst>
        <pc:spChg chg="mod">
          <ac:chgData name="Joachim Hein" userId="a6a5382b-b638-4a79-aef8-c5f0756b0477" providerId="ADAL" clId="{9F1907B7-8E5A-F74F-8F37-9B973D7C6FDA}" dt="2023-12-11T20:31:16.454" v="101" actId="20577"/>
          <ac:spMkLst>
            <pc:docMk/>
            <pc:sldMk cId="364736002" sldId="373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0:43:33.331" v="237" actId="2711"/>
        <pc:sldMkLst>
          <pc:docMk/>
          <pc:sldMk cId="1042668014" sldId="396"/>
        </pc:sldMkLst>
        <pc:spChg chg="mod">
          <ac:chgData name="Joachim Hein" userId="a6a5382b-b638-4a79-aef8-c5f0756b0477" providerId="ADAL" clId="{9F1907B7-8E5A-F74F-8F37-9B973D7C6FDA}" dt="2023-12-11T20:43:33.331" v="237" actId="2711"/>
          <ac:spMkLst>
            <pc:docMk/>
            <pc:sldMk cId="1042668014" sldId="396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0:54:22.352" v="373" actId="255"/>
        <pc:sldMkLst>
          <pc:docMk/>
          <pc:sldMk cId="387322291" sldId="400"/>
        </pc:sldMkLst>
        <pc:spChg chg="mod">
          <ac:chgData name="Joachim Hein" userId="a6a5382b-b638-4a79-aef8-c5f0756b0477" providerId="ADAL" clId="{9F1907B7-8E5A-F74F-8F37-9B973D7C6FDA}" dt="2023-12-11T20:54:22.352" v="373" actId="255"/>
          <ac:spMkLst>
            <pc:docMk/>
            <pc:sldMk cId="387322291" sldId="400"/>
            <ac:spMk id="6" creationId="{00000000-0000-0000-0000-000000000000}"/>
          </ac:spMkLst>
        </pc:spChg>
      </pc:sldChg>
      <pc:sldChg chg="mod modShow">
        <pc:chgData name="Joachim Hein" userId="a6a5382b-b638-4a79-aef8-c5f0756b0477" providerId="ADAL" clId="{9F1907B7-8E5A-F74F-8F37-9B973D7C6FDA}" dt="2023-12-11T20:44:21.134" v="246" actId="729"/>
        <pc:sldMkLst>
          <pc:docMk/>
          <pc:sldMk cId="266637661" sldId="401"/>
        </pc:sldMkLst>
      </pc:sldChg>
      <pc:sldChg chg="modSp mod">
        <pc:chgData name="Joachim Hein" userId="a6a5382b-b638-4a79-aef8-c5f0756b0477" providerId="ADAL" clId="{9F1907B7-8E5A-F74F-8F37-9B973D7C6FDA}" dt="2023-12-11T20:33:53.872" v="117" actId="21"/>
        <pc:sldMkLst>
          <pc:docMk/>
          <pc:sldMk cId="3145664627" sldId="409"/>
        </pc:sldMkLst>
        <pc:spChg chg="mod">
          <ac:chgData name="Joachim Hein" userId="a6a5382b-b638-4a79-aef8-c5f0756b0477" providerId="ADAL" clId="{9F1907B7-8E5A-F74F-8F37-9B973D7C6FDA}" dt="2023-12-11T20:33:53.872" v="117" actId="21"/>
          <ac:spMkLst>
            <pc:docMk/>
            <pc:sldMk cId="3145664627" sldId="409"/>
            <ac:spMk id="3" creationId="{00000000-0000-0000-0000-000000000000}"/>
          </ac:spMkLst>
        </pc:spChg>
      </pc:sldChg>
      <pc:sldChg chg="modSp mod">
        <pc:chgData name="Joachim Hein" userId="a6a5382b-b638-4a79-aef8-c5f0756b0477" providerId="ADAL" clId="{9F1907B7-8E5A-F74F-8F37-9B973D7C6FDA}" dt="2023-12-11T20:21:59.165" v="1" actId="113"/>
        <pc:sldMkLst>
          <pc:docMk/>
          <pc:sldMk cId="3639739911" sldId="424"/>
        </pc:sldMkLst>
        <pc:spChg chg="mod">
          <ac:chgData name="Joachim Hein" userId="a6a5382b-b638-4a79-aef8-c5f0756b0477" providerId="ADAL" clId="{9F1907B7-8E5A-F74F-8F37-9B973D7C6FDA}" dt="2023-12-11T20:21:59.165" v="1" actId="113"/>
          <ac:spMkLst>
            <pc:docMk/>
            <pc:sldMk cId="3639739911" sldId="424"/>
            <ac:spMk id="3" creationId="{0AFA295D-4ABF-974C-A719-F8B6C44BA95B}"/>
          </ac:spMkLst>
        </pc:spChg>
      </pc:sldChg>
      <pc:sldChg chg="modSp mod">
        <pc:chgData name="Joachim Hein" userId="a6a5382b-b638-4a79-aef8-c5f0756b0477" providerId="ADAL" clId="{9F1907B7-8E5A-F74F-8F37-9B973D7C6FDA}" dt="2023-12-11T20:42:31.488" v="236" actId="20577"/>
        <pc:sldMkLst>
          <pc:docMk/>
          <pc:sldMk cId="1890816925" sldId="427"/>
        </pc:sldMkLst>
        <pc:spChg chg="mod">
          <ac:chgData name="Joachim Hein" userId="a6a5382b-b638-4a79-aef8-c5f0756b0477" providerId="ADAL" clId="{9F1907B7-8E5A-F74F-8F37-9B973D7C6FDA}" dt="2023-12-11T20:42:31.488" v="236" actId="20577"/>
          <ac:spMkLst>
            <pc:docMk/>
            <pc:sldMk cId="1890816925" sldId="427"/>
            <ac:spMk id="3" creationId="{00000000-0000-0000-0000-000000000000}"/>
          </ac:spMkLst>
        </pc:spChg>
      </pc:sldChg>
      <pc:sldChg chg="modSp new mod">
        <pc:chgData name="Joachim Hein" userId="a6a5382b-b638-4a79-aef8-c5f0756b0477" providerId="ADAL" clId="{9F1907B7-8E5A-F74F-8F37-9B973D7C6FDA}" dt="2023-12-11T20:38:54.900" v="233" actId="2711"/>
        <pc:sldMkLst>
          <pc:docMk/>
          <pc:sldMk cId="3213604108" sldId="437"/>
        </pc:sldMkLst>
        <pc:spChg chg="mod">
          <ac:chgData name="Joachim Hein" userId="a6a5382b-b638-4a79-aef8-c5f0756b0477" providerId="ADAL" clId="{9F1907B7-8E5A-F74F-8F37-9B973D7C6FDA}" dt="2023-12-11T20:38:05.281" v="222" actId="20577"/>
          <ac:spMkLst>
            <pc:docMk/>
            <pc:sldMk cId="3213604108" sldId="437"/>
            <ac:spMk id="2" creationId="{5C95CEDF-FBCD-9157-4B91-D253C172BD12}"/>
          </ac:spMkLst>
        </pc:spChg>
        <pc:spChg chg="mod">
          <ac:chgData name="Joachim Hein" userId="a6a5382b-b638-4a79-aef8-c5f0756b0477" providerId="ADAL" clId="{9F1907B7-8E5A-F74F-8F37-9B973D7C6FDA}" dt="2023-12-11T20:38:54.900" v="233" actId="2711"/>
          <ac:spMkLst>
            <pc:docMk/>
            <pc:sldMk cId="3213604108" sldId="437"/>
            <ac:spMk id="3" creationId="{BD424520-7754-B941-F6C4-30171772894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48646" y="2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FA3B-A911-4294-9666-9D8A5388C07E}" type="datetimeFigureOut">
              <a:rPr lang="sv-SE" smtClean="0"/>
              <a:pPr/>
              <a:t>2024-02-27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1" y="9433107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48646" y="9433107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F35AB-58F5-4C8C-9928-1BF893383042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605305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48646" y="2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F5E47-94AA-AA43-B08E-C5A5421011EB}" type="datetimeFigureOut">
              <a:rPr lang="sv-SE" smtClean="0"/>
              <a:pPr/>
              <a:t>2024-02-27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744538"/>
            <a:ext cx="48990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79450" y="4717416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1" y="9433107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48646" y="9433107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3FD4B-1391-7946-A8ED-18550D8B130B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12102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3FD4B-1391-7946-A8ED-18550D8B130B}" type="slidenum">
              <a:rPr lang="sv-SE" smtClean="0"/>
              <a:pPr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00805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3FD4B-1391-7946-A8ED-18550D8B130B}" type="slidenum">
              <a:rPr lang="sv-SE" smtClean="0"/>
              <a:pPr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59396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49325" y="747713"/>
            <a:ext cx="4895850" cy="3721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49325" y="747713"/>
            <a:ext cx="4895850" cy="3721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6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49325" y="747713"/>
            <a:ext cx="4895850" cy="3721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4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lin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 descr="framsidor150 ny rosa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01" y="188913"/>
            <a:ext cx="8647200" cy="6494400"/>
          </a:xfrm>
          <a:prstGeom prst="rect">
            <a:avLst/>
          </a:prstGeom>
        </p:spPr>
      </p:pic>
      <p:sp>
        <p:nvSpPr>
          <p:cNvPr id="11" name="Rektangel 10"/>
          <p:cNvSpPr/>
          <p:nvPr userDrawn="1"/>
        </p:nvSpPr>
        <p:spPr bwMode="auto">
          <a:xfrm>
            <a:off x="2655888" y="1516103"/>
            <a:ext cx="6178550" cy="1280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23248"/>
            <a:ext cx="5734178" cy="714380"/>
          </a:xfrm>
        </p:spPr>
        <p:txBody>
          <a:bodyPr lIns="0" tIns="97200" rIns="0" bIns="82800"/>
          <a:lstStyle>
            <a:lvl1pPr>
              <a:defRPr sz="3600"/>
            </a:lvl1pPr>
          </a:lstStyle>
          <a:p>
            <a:r>
              <a:rPr lang="en-GB" noProof="0"/>
              <a:t>Single-line title</a:t>
            </a:r>
          </a:p>
        </p:txBody>
      </p:sp>
      <p:sp>
        <p:nvSpPr>
          <p:cNvPr id="1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220953"/>
            <a:ext cx="5734178" cy="321507"/>
          </a:xfrm>
        </p:spPr>
        <p:txBody>
          <a:bodyPr lIns="0" tIns="108000" rIns="0"/>
          <a:lstStyle>
            <a:lvl1pPr marL="0" indent="0" algn="l">
              <a:buNone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9" name="Rak 8"/>
          <p:cNvCxnSpPr/>
          <p:nvPr userDrawn="1"/>
        </p:nvCxnSpPr>
        <p:spPr bwMode="auto">
          <a:xfrm>
            <a:off x="2939428" y="221203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4" name="Bildobjekt 13" descr="Lunds sigill RGB 150.png"/>
          <p:cNvPicPr>
            <a:picLocks noChangeAspect="1"/>
          </p:cNvPicPr>
          <p:nvPr userDrawn="1"/>
        </p:nvPicPr>
        <p:blipFill>
          <a:blip r:embed="rId3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  <p:pic>
        <p:nvPicPr>
          <p:cNvPr id="16" name="Bildobjekt 15" descr="LundUniversity_C2line RGB 150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96106" y="380031"/>
            <a:ext cx="708740" cy="946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bulleted list w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741349" y="1658357"/>
            <a:ext cx="4371974" cy="37201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noProof="0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 hasCustomPrompt="1"/>
          </p:nvPr>
        </p:nvSpPr>
        <p:spPr>
          <a:xfrm>
            <a:off x="5346700" y="1658357"/>
            <a:ext cx="2917825" cy="3720107"/>
          </a:xfrm>
        </p:spPr>
        <p:txBody>
          <a:bodyPr/>
          <a:lstStyle>
            <a:lvl1pPr>
              <a:spcAft>
                <a:spcPts val="0"/>
              </a:spcAft>
              <a:buClr>
                <a:schemeClr val="tx2"/>
              </a:buClr>
              <a:defRPr sz="2200"/>
            </a:lvl1pPr>
            <a:lvl2pPr>
              <a:spcAft>
                <a:spcPts val="0"/>
              </a:spcAft>
              <a:buClr>
                <a:schemeClr val="tx2"/>
              </a:buClr>
              <a:defRPr sz="2200"/>
            </a:lvl2pPr>
            <a:lvl3pPr>
              <a:spcAft>
                <a:spcPts val="0"/>
              </a:spcAft>
              <a:buClr>
                <a:schemeClr val="tx2"/>
              </a:buClr>
              <a:defRPr sz="2000"/>
            </a:lvl3pPr>
            <a:lvl4pPr>
              <a:spcAft>
                <a:spcPts val="0"/>
              </a:spcAft>
              <a:buClr>
                <a:schemeClr val="tx2"/>
              </a:buCl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Add text</a:t>
            </a:r>
          </a:p>
          <a:p>
            <a:pPr lvl="1"/>
            <a:r>
              <a:rPr lang="en-GB" noProof="0"/>
              <a:t>Level two</a:t>
            </a:r>
          </a:p>
          <a:p>
            <a:pPr lvl="2"/>
            <a:r>
              <a:rPr lang="en-GB" noProof="0"/>
              <a:t>Level three</a:t>
            </a:r>
          </a:p>
          <a:p>
            <a:pPr lvl="3"/>
            <a:r>
              <a:rPr lang="en-GB" noProof="0"/>
              <a:t>Level four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abell 4"/>
          <p:cNvSpPr>
            <a:spLocks noGrp="1"/>
          </p:cNvSpPr>
          <p:nvPr>
            <p:ph type="tbl" sz="quarter" idx="10"/>
          </p:nvPr>
        </p:nvSpPr>
        <p:spPr>
          <a:xfrm>
            <a:off x="781050" y="1781175"/>
            <a:ext cx="7464452" cy="358933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sv-SE" noProof="0"/>
              <a:t>Click icon to add table</a:t>
            </a:r>
            <a:endParaRPr lang="en-GB" noProof="0"/>
          </a:p>
        </p:txBody>
      </p:sp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>
          <a:xfrm>
            <a:off x="643262" y="283771"/>
            <a:ext cx="7589459" cy="1139825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Title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 userDrawn="1"/>
        </p:nvSpPr>
        <p:spPr bwMode="auto">
          <a:xfrm>
            <a:off x="0" y="0"/>
            <a:ext cx="9001125" cy="684053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6" name="Bildobjekt 5" descr="LundUniversity_C2line RGB 15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0443" y="1281125"/>
            <a:ext cx="3110555" cy="415536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Click to edit Master title style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50850" y="2000250"/>
            <a:ext cx="3819525" cy="3876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422775" y="2000250"/>
            <a:ext cx="3819525" cy="3876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9542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11200" y="4395788"/>
            <a:ext cx="7650163" cy="13589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Click to edit Master title style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711200" y="2898775"/>
            <a:ext cx="7650163" cy="149701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1614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lines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 descr="framsidor150 ny rosa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01" y="188913"/>
            <a:ext cx="8647200" cy="6494400"/>
          </a:xfrm>
          <a:prstGeom prst="rect">
            <a:avLst/>
          </a:prstGeom>
        </p:spPr>
      </p:pic>
      <p:sp>
        <p:nvSpPr>
          <p:cNvPr id="11" name="Rektangel 10"/>
          <p:cNvSpPr/>
          <p:nvPr userDrawn="1"/>
        </p:nvSpPr>
        <p:spPr bwMode="auto">
          <a:xfrm>
            <a:off x="2655888" y="1516104"/>
            <a:ext cx="6178550" cy="184729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10712"/>
            <a:ext cx="5734178" cy="1189477"/>
          </a:xfrm>
        </p:spPr>
        <p:txBody>
          <a:bodyPr lIns="0" tIns="97200" rIns="0" bIns="82800" anchor="t" anchorCtr="0"/>
          <a:lstStyle>
            <a:lvl1pPr>
              <a:defRPr sz="3600"/>
            </a:lvl1pPr>
          </a:lstStyle>
          <a:p>
            <a:r>
              <a:rPr lang="en-GB" noProof="0"/>
              <a:t>Two-line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777523"/>
            <a:ext cx="5734178" cy="321507"/>
          </a:xfrm>
        </p:spPr>
        <p:txBody>
          <a:bodyPr lIns="0" tIns="108000" rIns="0"/>
          <a:lstStyle>
            <a:lvl1pPr marL="0" indent="0" algn="l">
              <a:buNone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9" name="Rak 8"/>
          <p:cNvCxnSpPr/>
          <p:nvPr userDrawn="1"/>
        </p:nvCxnSpPr>
        <p:spPr bwMode="auto">
          <a:xfrm>
            <a:off x="2939428" y="276860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Bildobjekt 12" descr="Lunds sigill RGB 150.png"/>
          <p:cNvPicPr>
            <a:picLocks noChangeAspect="1"/>
          </p:cNvPicPr>
          <p:nvPr userDrawn="1"/>
        </p:nvPicPr>
        <p:blipFill>
          <a:blip r:embed="rId3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  <p:pic>
        <p:nvPicPr>
          <p:cNvPr id="10" name="Bildobjekt 9" descr="LundUniversity_C2line RGB 150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96106" y="380031"/>
            <a:ext cx="708740" cy="946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lin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 descr="framsidor150 ny grön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01" y="190051"/>
            <a:ext cx="8647200" cy="6494400"/>
          </a:xfrm>
          <a:prstGeom prst="rect">
            <a:avLst/>
          </a:prstGeom>
        </p:spPr>
      </p:pic>
      <p:sp>
        <p:nvSpPr>
          <p:cNvPr id="11" name="Rektangel 10"/>
          <p:cNvSpPr/>
          <p:nvPr userDrawn="1"/>
        </p:nvSpPr>
        <p:spPr bwMode="auto">
          <a:xfrm>
            <a:off x="2655888" y="1516103"/>
            <a:ext cx="6178550" cy="1280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23248"/>
            <a:ext cx="5734178" cy="714380"/>
          </a:xfrm>
        </p:spPr>
        <p:txBody>
          <a:bodyPr lIns="0" tIns="97200" rIns="0" bIns="82800"/>
          <a:lstStyle>
            <a:lvl1pPr>
              <a:defRPr sz="3600" baseline="0"/>
            </a:lvl1pPr>
          </a:lstStyle>
          <a:p>
            <a:r>
              <a:rPr lang="en-GB" noProof="0"/>
              <a:t>Single-line title</a:t>
            </a:r>
          </a:p>
        </p:txBody>
      </p:sp>
      <p:sp>
        <p:nvSpPr>
          <p:cNvPr id="1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220953"/>
            <a:ext cx="5734178" cy="321507"/>
          </a:xfrm>
        </p:spPr>
        <p:txBody>
          <a:bodyPr lIns="0" tIns="108000" rIns="0"/>
          <a:lstStyle>
            <a:lvl1pPr marL="0" indent="0" algn="l">
              <a:buNone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9" name="Rak 8"/>
          <p:cNvCxnSpPr/>
          <p:nvPr userDrawn="1"/>
        </p:nvCxnSpPr>
        <p:spPr bwMode="auto">
          <a:xfrm>
            <a:off x="2939428" y="221203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Bildobjekt 12" descr="Lunds sigill RGB 150.png"/>
          <p:cNvPicPr>
            <a:picLocks noChangeAspect="1"/>
          </p:cNvPicPr>
          <p:nvPr userDrawn="1"/>
        </p:nvPicPr>
        <p:blipFill>
          <a:blip r:embed="rId3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  <p:pic>
        <p:nvPicPr>
          <p:cNvPr id="12" name="Bildobjekt 11" descr="LundUniversity_C2line RGB 150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96106" y="380031"/>
            <a:ext cx="708740" cy="946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lines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framsidor150 ny grön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3401" y="190051"/>
            <a:ext cx="8647200" cy="6494400"/>
          </a:xfrm>
          <a:prstGeom prst="rect">
            <a:avLst/>
          </a:prstGeom>
        </p:spPr>
      </p:pic>
      <p:sp>
        <p:nvSpPr>
          <p:cNvPr id="11" name="Rektangel 10"/>
          <p:cNvSpPr/>
          <p:nvPr userDrawn="1"/>
        </p:nvSpPr>
        <p:spPr bwMode="auto">
          <a:xfrm>
            <a:off x="2655888" y="1516104"/>
            <a:ext cx="6178550" cy="184729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10712"/>
            <a:ext cx="5734178" cy="1189477"/>
          </a:xfrm>
        </p:spPr>
        <p:txBody>
          <a:bodyPr lIns="0" tIns="97200" rIns="0" bIns="82800" anchor="t" anchorCtr="0"/>
          <a:lstStyle>
            <a:lvl1pPr>
              <a:defRPr sz="3600" baseline="0"/>
            </a:lvl1pPr>
          </a:lstStyle>
          <a:p>
            <a:r>
              <a:rPr lang="en-GB" noProof="0"/>
              <a:t>Two-line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777523"/>
            <a:ext cx="5734178" cy="321507"/>
          </a:xfrm>
        </p:spPr>
        <p:txBody>
          <a:bodyPr lIns="0" tIns="108000" rIns="0"/>
          <a:lstStyle>
            <a:lvl1pPr marL="0" indent="0" algn="l">
              <a:buNone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9" name="Rak 8"/>
          <p:cNvCxnSpPr/>
          <p:nvPr userDrawn="1"/>
        </p:nvCxnSpPr>
        <p:spPr bwMode="auto">
          <a:xfrm>
            <a:off x="2939428" y="276860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4" name="Bildobjekt 13" descr="Lunds sigill RGB 150.png"/>
          <p:cNvPicPr>
            <a:picLocks noChangeAspect="1"/>
          </p:cNvPicPr>
          <p:nvPr userDrawn="1"/>
        </p:nvPicPr>
        <p:blipFill>
          <a:blip r:embed="rId3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  <p:pic>
        <p:nvPicPr>
          <p:cNvPr id="13" name="Bildobjekt 12" descr="LundUniversity_C2line RGB 150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96106" y="380031"/>
            <a:ext cx="708740" cy="946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 hasCustomPrompt="1"/>
          </p:nvPr>
        </p:nvSpPr>
        <p:spPr>
          <a:xfrm>
            <a:off x="657538" y="1848670"/>
            <a:ext cx="7587440" cy="3563159"/>
          </a:xfrm>
        </p:spPr>
        <p:txBody>
          <a:bodyPr/>
          <a:lstStyle>
            <a:lvl1pPr>
              <a:spcAft>
                <a:spcPts val="0"/>
              </a:spcAft>
              <a:defRPr sz="2200"/>
            </a:lvl1pPr>
            <a:lvl2pPr>
              <a:spcAft>
                <a:spcPts val="0"/>
              </a:spcAft>
              <a:buClr>
                <a:schemeClr val="tx2"/>
              </a:buClr>
              <a:defRPr sz="2200"/>
            </a:lvl2pPr>
            <a:lvl3pPr>
              <a:spcAft>
                <a:spcPts val="0"/>
              </a:spcAft>
              <a:buClr>
                <a:schemeClr val="tx2"/>
              </a:buClr>
              <a:defRPr/>
            </a:lvl3pPr>
            <a:lvl4pPr>
              <a:spcAft>
                <a:spcPts val="0"/>
              </a:spcAft>
              <a:buClr>
                <a:schemeClr val="tx2"/>
              </a:buClr>
              <a:defRPr/>
            </a:lvl4pPr>
          </a:lstStyle>
          <a:p>
            <a:pPr lvl="0"/>
            <a:r>
              <a:rPr lang="en-GB" noProof="0"/>
              <a:t>Add text</a:t>
            </a:r>
          </a:p>
          <a:p>
            <a:pPr lvl="1"/>
            <a:r>
              <a:rPr lang="en-GB" noProof="0"/>
              <a:t>Level two</a:t>
            </a:r>
          </a:p>
          <a:p>
            <a:pPr lvl="2"/>
            <a:r>
              <a:rPr lang="en-GB" noProof="0"/>
              <a:t>Level three</a:t>
            </a:r>
          </a:p>
          <a:p>
            <a:pPr lvl="3"/>
            <a:r>
              <a:rPr lang="en-GB" noProof="0"/>
              <a:t>Level four</a:t>
            </a:r>
          </a:p>
        </p:txBody>
      </p:sp>
      <p:cxnSp>
        <p:nvCxnSpPr>
          <p:cNvPr id="11" name="Rak 10"/>
          <p:cNvCxnSpPr/>
          <p:nvPr userDrawn="1"/>
        </p:nvCxnSpPr>
        <p:spPr bwMode="auto">
          <a:xfrm>
            <a:off x="745259" y="1499383"/>
            <a:ext cx="7506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740244" y="1666308"/>
            <a:ext cx="3131642" cy="37201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noProof="0"/>
              <a:t>Click to edit Master text styles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 hasCustomPrompt="1"/>
          </p:nvPr>
        </p:nvSpPr>
        <p:spPr>
          <a:xfrm>
            <a:off x="4051300" y="1666307"/>
            <a:ext cx="4213225" cy="3720107"/>
          </a:xfrm>
        </p:spPr>
        <p:txBody>
          <a:bodyPr/>
          <a:lstStyle>
            <a:lvl1pPr>
              <a:spcAft>
                <a:spcPts val="0"/>
              </a:spcAft>
              <a:buClr>
                <a:schemeClr val="tx2"/>
              </a:buClr>
              <a:defRPr sz="2200"/>
            </a:lvl1pPr>
            <a:lvl2pPr>
              <a:spcAft>
                <a:spcPts val="0"/>
              </a:spcAft>
              <a:buClr>
                <a:schemeClr val="tx2"/>
              </a:buClr>
              <a:defRPr sz="2200"/>
            </a:lvl2pPr>
            <a:lvl3pPr>
              <a:spcAft>
                <a:spcPts val="0"/>
              </a:spcAft>
              <a:buClr>
                <a:schemeClr val="tx2"/>
              </a:buClr>
              <a:defRPr sz="2000"/>
            </a:lvl3pPr>
            <a:lvl4pPr>
              <a:spcAft>
                <a:spcPts val="0"/>
              </a:spcAft>
              <a:buClr>
                <a:schemeClr val="tx2"/>
              </a:buCl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Add text</a:t>
            </a:r>
          </a:p>
          <a:p>
            <a:pPr lvl="1"/>
            <a:r>
              <a:rPr lang="en-GB" noProof="0"/>
              <a:t>Level two</a:t>
            </a:r>
          </a:p>
          <a:p>
            <a:pPr lvl="2"/>
            <a:r>
              <a:rPr lang="en-GB" noProof="0"/>
              <a:t>Level three</a:t>
            </a:r>
          </a:p>
          <a:p>
            <a:pPr lvl="3"/>
            <a:r>
              <a:rPr lang="en-GB" noProof="0"/>
              <a:t>Level four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for large illustr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 bwMode="auto">
          <a:xfrm>
            <a:off x="0" y="0"/>
            <a:ext cx="9001125" cy="684053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5" name="Bildobjekt 4" descr="LundUniversity_C2line RGB 15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67747" y="5584789"/>
            <a:ext cx="708740" cy="9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96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samp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ktangel 17"/>
          <p:cNvSpPr/>
          <p:nvPr userDrawn="1"/>
        </p:nvSpPr>
        <p:spPr bwMode="auto">
          <a:xfrm>
            <a:off x="182563" y="182563"/>
            <a:ext cx="8647200" cy="6494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Rektangel 27"/>
          <p:cNvSpPr/>
          <p:nvPr userDrawn="1"/>
        </p:nvSpPr>
        <p:spPr bwMode="auto">
          <a:xfrm>
            <a:off x="2655888" y="1516103"/>
            <a:ext cx="6178550" cy="1280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23248"/>
            <a:ext cx="5734178" cy="714380"/>
          </a:xfrm>
        </p:spPr>
        <p:txBody>
          <a:bodyPr lIns="0" tIns="97200" rIns="0" bIns="82800"/>
          <a:lstStyle>
            <a:lvl1pPr>
              <a:defRPr sz="3600"/>
            </a:lvl1pPr>
          </a:lstStyle>
          <a:p>
            <a:r>
              <a:rPr lang="en-GB" noProof="0"/>
              <a:t>One-line title</a:t>
            </a:r>
          </a:p>
        </p:txBody>
      </p:sp>
      <p:sp>
        <p:nvSpPr>
          <p:cNvPr id="30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220953"/>
            <a:ext cx="5734178" cy="321507"/>
          </a:xfrm>
        </p:spPr>
        <p:txBody>
          <a:bodyPr lIns="0" tIns="108000" rIns="0"/>
          <a:lstStyle>
            <a:lvl1pPr marL="0" marR="0" indent="0" algn="l" defTabSz="904875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Tx/>
              <a:buFont typeface="Arial" pitchFamily="34" charset="0"/>
              <a:buNone/>
              <a:tabLst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31" name="Rak 30"/>
          <p:cNvCxnSpPr/>
          <p:nvPr userDrawn="1"/>
        </p:nvCxnSpPr>
        <p:spPr bwMode="auto">
          <a:xfrm>
            <a:off x="2939428" y="221203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8" name="Bildobjekt 7" descr="Lunds sigill RGB 150.png"/>
          <p:cNvPicPr>
            <a:picLocks noChangeAspect="1"/>
          </p:cNvPicPr>
          <p:nvPr userDrawn="1"/>
        </p:nvPicPr>
        <p:blipFill>
          <a:blip r:embed="rId2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samp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 userDrawn="1"/>
        </p:nvSpPr>
        <p:spPr bwMode="auto">
          <a:xfrm>
            <a:off x="182563" y="182563"/>
            <a:ext cx="8647200" cy="6494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ktangel 10"/>
          <p:cNvSpPr/>
          <p:nvPr userDrawn="1"/>
        </p:nvSpPr>
        <p:spPr bwMode="auto">
          <a:xfrm>
            <a:off x="2655888" y="1516104"/>
            <a:ext cx="6178550" cy="184729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noProof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2942848" y="1510712"/>
            <a:ext cx="5734178" cy="1189477"/>
          </a:xfrm>
        </p:spPr>
        <p:txBody>
          <a:bodyPr lIns="0" tIns="97200" rIns="0" bIns="82800" anchor="t" anchorCtr="0"/>
          <a:lstStyle>
            <a:lvl1pPr>
              <a:defRPr sz="3600"/>
            </a:lvl1pPr>
          </a:lstStyle>
          <a:p>
            <a:r>
              <a:rPr lang="en-GB" noProof="0"/>
              <a:t>Two-line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2942848" y="2777523"/>
            <a:ext cx="5734178" cy="321507"/>
          </a:xfrm>
        </p:spPr>
        <p:txBody>
          <a:bodyPr lIns="0" tIns="108000" rIns="0"/>
          <a:lstStyle>
            <a:lvl1pPr marL="0" indent="0" algn="l">
              <a:buNone/>
              <a:defRPr sz="1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noProof="0"/>
              <a:t>Subtitle or name</a:t>
            </a:r>
          </a:p>
        </p:txBody>
      </p:sp>
      <p:cxnSp>
        <p:nvCxnSpPr>
          <p:cNvPr id="9" name="Rak 8"/>
          <p:cNvCxnSpPr/>
          <p:nvPr userDrawn="1"/>
        </p:nvCxnSpPr>
        <p:spPr bwMode="auto">
          <a:xfrm>
            <a:off x="2939428" y="2768605"/>
            <a:ext cx="588161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Bildobjekt 9" descr="Lunds sigill RGB 150.png"/>
          <p:cNvPicPr>
            <a:picLocks noChangeAspect="1"/>
          </p:cNvPicPr>
          <p:nvPr userDrawn="1"/>
        </p:nvPicPr>
        <p:blipFill>
          <a:blip r:embed="rId2"/>
          <a:srcRect r="17691" b="21541"/>
          <a:stretch>
            <a:fillRect/>
          </a:stretch>
        </p:blipFill>
        <p:spPr>
          <a:xfrm>
            <a:off x="6329104" y="4279056"/>
            <a:ext cx="2672021" cy="256148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p 30"/>
          <p:cNvGrpSpPr/>
          <p:nvPr/>
        </p:nvGrpSpPr>
        <p:grpSpPr>
          <a:xfrm>
            <a:off x="-119270" y="-59968"/>
            <a:ext cx="9228344" cy="6984776"/>
            <a:chOff x="-119270" y="-59968"/>
            <a:chExt cx="9228344" cy="6984776"/>
          </a:xfrm>
        </p:grpSpPr>
        <p:cxnSp>
          <p:nvCxnSpPr>
            <p:cNvPr id="25" name="Rak 24"/>
            <p:cNvCxnSpPr/>
            <p:nvPr userDrawn="1"/>
          </p:nvCxnSpPr>
          <p:spPr bwMode="auto">
            <a:xfrm>
              <a:off x="-119270" y="1772485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Rak 12"/>
            <p:cNvCxnSpPr/>
            <p:nvPr/>
          </p:nvCxnSpPr>
          <p:spPr bwMode="auto">
            <a:xfrm>
              <a:off x="-119270" y="176199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Rak 13"/>
            <p:cNvCxnSpPr/>
            <p:nvPr/>
          </p:nvCxnSpPr>
          <p:spPr bwMode="auto">
            <a:xfrm>
              <a:off x="-119270" y="1266406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Rak 14"/>
            <p:cNvCxnSpPr/>
            <p:nvPr/>
          </p:nvCxnSpPr>
          <p:spPr bwMode="auto">
            <a:xfrm>
              <a:off x="-119270" y="6676531"/>
              <a:ext cx="92283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Rak 15"/>
            <p:cNvCxnSpPr/>
            <p:nvPr/>
          </p:nvCxnSpPr>
          <p:spPr bwMode="auto">
            <a:xfrm>
              <a:off x="170557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Rak 16"/>
            <p:cNvCxnSpPr/>
            <p:nvPr/>
          </p:nvCxnSpPr>
          <p:spPr bwMode="auto">
            <a:xfrm>
              <a:off x="8821042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Rak 19"/>
            <p:cNvCxnSpPr/>
            <p:nvPr/>
          </p:nvCxnSpPr>
          <p:spPr bwMode="auto">
            <a:xfrm>
              <a:off x="4138857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Rak 22"/>
            <p:cNvCxnSpPr/>
            <p:nvPr/>
          </p:nvCxnSpPr>
          <p:spPr bwMode="auto">
            <a:xfrm>
              <a:off x="770383" y="-59968"/>
              <a:ext cx="0" cy="698477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Rektangel 11"/>
            <p:cNvSpPr/>
            <p:nvPr userDrawn="1"/>
          </p:nvSpPr>
          <p:spPr bwMode="auto">
            <a:xfrm>
              <a:off x="0" y="0"/>
              <a:ext cx="9001125" cy="684053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 noProof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43263" y="283771"/>
            <a:ext cx="7605109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Title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57538" y="1843907"/>
            <a:ext cx="7590053" cy="3563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Add text</a:t>
            </a:r>
          </a:p>
          <a:p>
            <a:pPr lvl="1"/>
            <a:r>
              <a:rPr lang="en-GB" noProof="0"/>
              <a:t>Level two</a:t>
            </a:r>
          </a:p>
          <a:p>
            <a:pPr lvl="2"/>
            <a:r>
              <a:rPr lang="en-GB" noProof="0"/>
              <a:t>Level three</a:t>
            </a:r>
          </a:p>
          <a:p>
            <a:pPr lvl="3"/>
            <a:r>
              <a:rPr lang="en-GB" noProof="0"/>
              <a:t>Level four</a:t>
            </a:r>
          </a:p>
        </p:txBody>
      </p:sp>
      <p:cxnSp>
        <p:nvCxnSpPr>
          <p:cNvPr id="10" name="Rak 9"/>
          <p:cNvCxnSpPr/>
          <p:nvPr/>
        </p:nvCxnSpPr>
        <p:spPr bwMode="auto">
          <a:xfrm>
            <a:off x="745259" y="1499383"/>
            <a:ext cx="7506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1" name="Bildobjekt 20" descr="LundUniversity_C2line RGB 150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67747" y="5584789"/>
            <a:ext cx="708740" cy="946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2" r:id="rId2"/>
    <p:sldLayoutId id="2147483694" r:id="rId3"/>
    <p:sldLayoutId id="2147483695" r:id="rId4"/>
    <p:sldLayoutId id="2147483684" r:id="rId5"/>
    <p:sldLayoutId id="2147483691" r:id="rId6"/>
    <p:sldLayoutId id="2147483707" r:id="rId7"/>
    <p:sldLayoutId id="2147483683" r:id="rId8"/>
    <p:sldLayoutId id="2147483705" r:id="rId9"/>
    <p:sldLayoutId id="2147483682" r:id="rId10"/>
    <p:sldLayoutId id="2147483703" r:id="rId11"/>
    <p:sldLayoutId id="2147483689" r:id="rId12"/>
    <p:sldLayoutId id="2147483708" r:id="rId13"/>
    <p:sldLayoutId id="2147483709" r:id="rId14"/>
  </p:sldLayoutIdLst>
  <p:txStyles>
    <p:titleStyle>
      <a:lvl1pPr algn="l" defTabSz="904875" rtl="0" eaLnBrk="1" fontAlgn="base" hangingPunct="1">
        <a:spcBef>
          <a:spcPct val="0"/>
        </a:spcBef>
        <a:spcAft>
          <a:spcPct val="0"/>
        </a:spcAft>
        <a:defRPr sz="3600" b="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6pPr>
      <a:lvl7pPr marL="9144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7pPr>
      <a:lvl8pPr marL="13716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8pPr>
      <a:lvl9pPr marL="1828800" algn="l" defTabSz="904875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</a:defRPr>
      </a:lvl9pPr>
    </p:titleStyle>
    <p:bodyStyle>
      <a:lvl1pPr marL="230188" indent="-230188" algn="l" defTabSz="904875" rtl="0" eaLnBrk="1" fontAlgn="base" hangingPunct="1">
        <a:spcBef>
          <a:spcPts val="10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2200" b="0">
          <a:solidFill>
            <a:schemeClr val="tx2"/>
          </a:solidFill>
          <a:latin typeface="+mn-lt"/>
          <a:ea typeface="ＭＳ Ｐゴシック" charset="-128"/>
          <a:cs typeface="+mn-cs"/>
        </a:defRPr>
      </a:lvl1pPr>
      <a:lvl2pPr marL="700088" indent="-247650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Char char="–"/>
        <a:defRPr sz="2200" b="0">
          <a:solidFill>
            <a:schemeClr val="tx2"/>
          </a:solidFill>
          <a:latin typeface="+mn-lt"/>
          <a:ea typeface="ＭＳ Ｐゴシック" charset="-128"/>
        </a:defRPr>
      </a:lvl2pPr>
      <a:lvl3pPr marL="1089025" indent="-179388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Font typeface="Lucida Grande"/>
        <a:buChar char="»"/>
        <a:defRPr sz="2000" b="0">
          <a:solidFill>
            <a:schemeClr val="tx2"/>
          </a:solidFill>
          <a:latin typeface="+mn-lt"/>
          <a:ea typeface="ＭＳ Ｐゴシック" charset="-128"/>
        </a:defRPr>
      </a:lvl3pPr>
      <a:lvl4pPr marL="1550988" indent="-193675" algn="l" defTabSz="904875" rtl="0" eaLnBrk="1" fontAlgn="base" hangingPunct="1">
        <a:spcBef>
          <a:spcPts val="1000"/>
        </a:spcBef>
        <a:spcAft>
          <a:spcPts val="0"/>
        </a:spcAft>
        <a:buClr>
          <a:schemeClr val="tx1"/>
        </a:buClr>
        <a:buChar char="–"/>
        <a:defRPr sz="2000" b="0">
          <a:solidFill>
            <a:schemeClr val="tx2"/>
          </a:solidFill>
          <a:latin typeface="+mn-lt"/>
          <a:ea typeface="ＭＳ Ｐゴシック" charset="-128"/>
        </a:defRPr>
      </a:lvl4pPr>
      <a:lvl5pPr marL="20367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+mn-lt"/>
          <a:ea typeface="ＭＳ Ｐゴシック" charset="-128"/>
        </a:defRPr>
      </a:lvl5pPr>
      <a:lvl6pPr marL="24939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511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083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65563" indent="-227013" algn="l" defTabSz="904875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sc.liu.se/support/batch-jobs/introduction/" TargetMode="External"/><Relationship Id="rId2" Type="http://schemas.openxmlformats.org/officeDocument/2006/relationships/hyperlink" Target="https://lunarc-documentation.readthedocs.io/en/latest/manual/manual_intro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hpc2n.umu.se/documentation/guides/beginner-guide" TargetMode="Externa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SCF015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"/>
            <a:ext cx="9001125" cy="675084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8" name="Grupp 17"/>
          <p:cNvGrpSpPr/>
          <p:nvPr/>
        </p:nvGrpSpPr>
        <p:grpSpPr>
          <a:xfrm>
            <a:off x="76270" y="84048"/>
            <a:ext cx="8924855" cy="6756490"/>
            <a:chOff x="76270" y="84048"/>
            <a:chExt cx="8924855" cy="6756490"/>
          </a:xfrm>
        </p:grpSpPr>
        <p:sp>
          <p:nvSpPr>
            <p:cNvPr id="4" name="Rektangel 3"/>
            <p:cNvSpPr/>
            <p:nvPr/>
          </p:nvSpPr>
          <p:spPr bwMode="auto">
            <a:xfrm>
              <a:off x="2655888" y="1490704"/>
              <a:ext cx="6178550" cy="184729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Rubrik 1"/>
            <p:cNvSpPr txBox="1">
              <a:spLocks/>
            </p:cNvSpPr>
            <p:nvPr/>
          </p:nvSpPr>
          <p:spPr bwMode="auto">
            <a:xfrm>
              <a:off x="2942848" y="1485312"/>
              <a:ext cx="5891590" cy="11894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0" tIns="97200" rIns="0" bIns="82800" numCol="1" anchor="t" anchorCtr="0" compatLnSpc="1">
              <a:prstTxWarp prst="textNoShape">
                <a:avLst/>
              </a:prstTxWarp>
            </a:bodyPr>
            <a:lstStyle>
              <a:lvl1pPr>
                <a:defRPr sz="3600"/>
              </a:lvl1pPr>
            </a:lstStyle>
            <a:p>
              <a:pPr lvl="0" defTabSz="904875">
                <a:defRPr/>
              </a:pPr>
              <a:r>
                <a:rPr lang="en-US"/>
                <a:t>Using the batch system on an HPC platforms</a:t>
              </a:r>
              <a:endParaRPr kumimoji="0" lang="en-GB" sz="3600" b="0" i="0" u="none" strike="noStrike" kern="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ＭＳ Ｐゴシック" charset="-128"/>
                <a:cs typeface="+mj-cs"/>
              </a:endParaRPr>
            </a:p>
          </p:txBody>
        </p:sp>
        <p:sp>
          <p:nvSpPr>
            <p:cNvPr id="7" name="Underrubrik 2"/>
            <p:cNvSpPr txBox="1">
              <a:spLocks/>
            </p:cNvSpPr>
            <p:nvPr/>
          </p:nvSpPr>
          <p:spPr bwMode="auto">
            <a:xfrm>
              <a:off x="2942848" y="2752123"/>
              <a:ext cx="5734178" cy="3215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0" tIns="108000" rIns="0" bIns="45258" numCol="1" anchor="t" anchorCtr="0" compatLnSpc="1">
              <a:prstTxWarp prst="textNoShape">
                <a:avLst/>
              </a:prstTxWarp>
            </a:bodyPr>
            <a:lstStyle>
              <a:lvl1pPr marL="0" indent="0" algn="l">
                <a:buNone/>
                <a:defRPr sz="1200" b="1" cap="all" baseline="0">
                  <a:solidFill>
                    <a:schemeClr val="tx1"/>
                  </a:solidFill>
                </a:defRPr>
              </a:lvl1pPr>
              <a:lvl2pPr marL="457200" indent="0" algn="ctr">
                <a:buNone/>
                <a:defRPr/>
              </a:lvl2pPr>
              <a:lvl3pPr marL="914400" indent="0" algn="ctr">
                <a:buNone/>
                <a:defRPr/>
              </a:lvl3pPr>
              <a:lvl4pPr marL="1371600" indent="0" algn="ctr">
                <a:buNone/>
                <a:defRPr/>
              </a:lvl4pPr>
              <a:lvl5pPr marL="1828800" indent="0" algn="ctr">
                <a:buNone/>
                <a:defRPr/>
              </a:lvl5pPr>
              <a:lvl6pPr marL="2286000" indent="0" algn="ctr">
                <a:buNone/>
                <a:defRPr/>
              </a:lvl6pPr>
              <a:lvl7pPr marL="2743200" indent="0" algn="ctr">
                <a:buNone/>
                <a:defRPr/>
              </a:lvl7pPr>
              <a:lvl8pPr marL="3200400" indent="0" algn="ctr">
                <a:buNone/>
                <a:defRPr/>
              </a:lvl8pPr>
              <a:lvl9pPr marL="3657600" indent="0" algn="ctr">
                <a:buNone/>
                <a:defRPr/>
              </a:lvl9pPr>
            </a:lstStyle>
            <a:p>
              <a:pPr defTabSz="904875">
                <a:spcBef>
                  <a:spcPts val="1000"/>
                </a:spcBef>
                <a:spcAft>
                  <a:spcPts val="0"/>
                </a:spcAft>
                <a:buClr>
                  <a:schemeClr val="tx2"/>
                </a:buClr>
                <a:defRPr/>
              </a:pPr>
              <a:r>
                <a:rPr lang="en-US"/>
                <a:t>Joachim Hein, Jonas </a:t>
              </a:r>
              <a:r>
                <a:rPr lang="en-US" err="1"/>
                <a:t>Lindemann</a:t>
              </a:r>
              <a:r>
                <a:rPr lang="en-US"/>
                <a:t>, Magnus </a:t>
              </a:r>
              <a:r>
                <a:rPr lang="en-US" err="1"/>
                <a:t>Ullner</a:t>
              </a:r>
              <a:endParaRPr lang="en-US"/>
            </a:p>
            <a:p>
              <a:pPr marL="0" marR="0" lvl="0" indent="0" algn="l" defTabSz="904875" rtl="0" eaLnBrk="1" fontAlgn="base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tx2"/>
                </a:buClr>
                <a:buSzTx/>
                <a:buFont typeface="Arial" pitchFamily="34" charset="0"/>
                <a:buNone/>
                <a:tabLst/>
                <a:defRPr/>
              </a:pPr>
              <a:endParaRPr kumimoji="0" lang="en-GB" sz="1200" b="1" i="0" u="none" strike="noStrike" kern="0" cap="all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endParaRPr>
            </a:p>
          </p:txBody>
        </p:sp>
        <p:cxnSp>
          <p:nvCxnSpPr>
            <p:cNvPr id="8" name="Rak 7"/>
            <p:cNvCxnSpPr/>
            <p:nvPr/>
          </p:nvCxnSpPr>
          <p:spPr bwMode="auto">
            <a:xfrm>
              <a:off x="2939428" y="2743205"/>
              <a:ext cx="588161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" name="Rektangel 20"/>
            <p:cNvSpPr/>
            <p:nvPr/>
          </p:nvSpPr>
          <p:spPr bwMode="auto">
            <a:xfrm>
              <a:off x="76270" y="84048"/>
              <a:ext cx="8841600" cy="6685200"/>
            </a:xfrm>
            <a:prstGeom prst="rect">
              <a:avLst/>
            </a:prstGeom>
            <a:noFill/>
            <a:ln w="184150" cap="sq" cmpd="sng" algn="ctr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  <p:pic>
          <p:nvPicPr>
            <p:cNvPr id="17" name="Bildobjekt 16" descr="Lunds sigill RGB 150.png"/>
            <p:cNvPicPr>
              <a:picLocks noChangeAspect="1"/>
            </p:cNvPicPr>
            <p:nvPr/>
          </p:nvPicPr>
          <p:blipFill>
            <a:blip r:embed="rId3"/>
            <a:srcRect r="17691" b="21541"/>
            <a:stretch>
              <a:fillRect/>
            </a:stretch>
          </p:blipFill>
          <p:spPr>
            <a:xfrm>
              <a:off x="6329104" y="4279056"/>
              <a:ext cx="2672021" cy="25614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928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Bildobjekt 19" descr="PPT_universitetshuset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00"/>
            <a:ext cx="8997696" cy="6729984"/>
          </a:xfrm>
          <a:prstGeom prst="rect">
            <a:avLst/>
          </a:prstGeom>
        </p:spPr>
      </p:pic>
      <p:sp>
        <p:nvSpPr>
          <p:cNvPr id="14" name="Rektangel 13"/>
          <p:cNvSpPr/>
          <p:nvPr/>
        </p:nvSpPr>
        <p:spPr bwMode="auto">
          <a:xfrm>
            <a:off x="182563" y="188913"/>
            <a:ext cx="3284537" cy="1282700"/>
          </a:xfrm>
          <a:prstGeom prst="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04875"/>
            <a:r>
              <a:rPr lang="en-GB" sz="1200">
                <a:solidFill>
                  <a:schemeClr val="tx2"/>
                </a:solidFill>
              </a:rPr>
              <a:t>Insert own photo</a:t>
            </a:r>
          </a:p>
          <a:p>
            <a:pPr defTabSz="904875"/>
            <a:br>
              <a:rPr lang="en-GB" sz="1200" b="0">
                <a:solidFill>
                  <a:schemeClr val="tx2"/>
                </a:solidFill>
              </a:rPr>
            </a:br>
            <a:r>
              <a:rPr lang="en-GB" sz="1200" b="0">
                <a:solidFill>
                  <a:schemeClr val="tx2"/>
                </a:solidFill>
              </a:rPr>
              <a:t>Insert a photograph that fills the slide and place it furthest back (right-click and select “send to back”). Then remove the sample photo! (select and press “delete”)</a:t>
            </a:r>
            <a:endParaRPr kumimoji="0" lang="en-GB" sz="12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  <p:sp>
        <p:nvSpPr>
          <p:cNvPr id="18" name="Rubrik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Underrubrik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DSCF076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3" t="1" r="17810" b="34816"/>
          <a:stretch/>
        </p:blipFill>
        <p:spPr>
          <a:xfrm>
            <a:off x="0" y="116970"/>
            <a:ext cx="9001125" cy="6723568"/>
          </a:xfrm>
          <a:prstGeom prst="rect">
            <a:avLst/>
          </a:prstGeom>
        </p:spPr>
      </p:pic>
      <p:grpSp>
        <p:nvGrpSpPr>
          <p:cNvPr id="17" name="Grupp 16"/>
          <p:cNvGrpSpPr/>
          <p:nvPr/>
        </p:nvGrpSpPr>
        <p:grpSpPr>
          <a:xfrm>
            <a:off x="76270" y="84048"/>
            <a:ext cx="8924855" cy="6756490"/>
            <a:chOff x="76270" y="84048"/>
            <a:chExt cx="8924855" cy="6756490"/>
          </a:xfrm>
        </p:grpSpPr>
        <p:grpSp>
          <p:nvGrpSpPr>
            <p:cNvPr id="9" name="Grupp 8"/>
            <p:cNvGrpSpPr/>
            <p:nvPr/>
          </p:nvGrpSpPr>
          <p:grpSpPr>
            <a:xfrm>
              <a:off x="2655888" y="1490703"/>
              <a:ext cx="6178550" cy="1280072"/>
              <a:chOff x="2655888" y="1490703"/>
              <a:chExt cx="6178550" cy="1280072"/>
            </a:xfrm>
          </p:grpSpPr>
          <p:sp>
            <p:nvSpPr>
              <p:cNvPr id="5" name="Rektangel 4"/>
              <p:cNvSpPr/>
              <p:nvPr/>
            </p:nvSpPr>
            <p:spPr bwMode="auto">
              <a:xfrm>
                <a:off x="2655888" y="1490703"/>
                <a:ext cx="6178550" cy="1280072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" name="Rubrik 1"/>
              <p:cNvSpPr txBox="1">
                <a:spLocks/>
              </p:cNvSpPr>
              <p:nvPr/>
            </p:nvSpPr>
            <p:spPr bwMode="auto">
              <a:xfrm>
                <a:off x="2942848" y="1497848"/>
                <a:ext cx="5734178" cy="71438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0" tIns="97200" rIns="0" bIns="82800" numCol="1" anchor="b" anchorCtr="0" compatLnSpc="1">
                <a:prstTxWarp prst="textNoShape">
                  <a:avLst/>
                </a:prstTxWarp>
              </a:bodyPr>
              <a:lstStyle>
                <a:lvl1pPr>
                  <a:defRPr sz="3600"/>
                </a:lvl1pPr>
              </a:lstStyle>
              <a:p>
                <a:pPr marL="0" marR="0" lvl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3600" b="0" i="0" u="none" strike="noStrike" kern="0" cap="none" spc="0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j-lt"/>
                    <a:ea typeface="ＭＳ Ｐゴシック" charset="-128"/>
                    <a:cs typeface="+mj-cs"/>
                  </a:rPr>
                  <a:t>Basic job scripts</a:t>
                </a:r>
              </a:p>
            </p:txBody>
          </p:sp>
          <p:sp>
            <p:nvSpPr>
              <p:cNvPr id="7" name="Underrubrik 2"/>
              <p:cNvSpPr txBox="1">
                <a:spLocks/>
              </p:cNvSpPr>
              <p:nvPr/>
            </p:nvSpPr>
            <p:spPr bwMode="auto">
              <a:xfrm>
                <a:off x="2942848" y="2195553"/>
                <a:ext cx="5734178" cy="32150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0" tIns="108000" rIns="0" bIns="45258" numCol="1" anchor="t" anchorCtr="0" compatLnSpc="1">
                <a:prstTxWarp prst="textNoShape">
                  <a:avLst/>
                </a:prstTxWarp>
              </a:bodyPr>
              <a:lstStyle>
                <a:lvl1pPr marL="0" indent="0" algn="l">
                  <a:buNone/>
                  <a:defRPr sz="1200" b="1" cap="all" baseline="0">
                    <a:solidFill>
                      <a:schemeClr val="tx1"/>
                    </a:solidFill>
                  </a:defRPr>
                </a:lvl1pPr>
                <a:lvl2pPr marL="457200" indent="0" algn="ctr">
                  <a:buNone/>
                  <a:defRPr/>
                </a:lvl2pPr>
                <a:lvl3pPr marL="914400" indent="0" algn="ctr">
                  <a:buNone/>
                  <a:defRPr/>
                </a:lvl3pPr>
                <a:lvl4pPr marL="1371600" indent="0" algn="ctr">
                  <a:buNone/>
                  <a:defRPr/>
                </a:lvl4pPr>
                <a:lvl5pPr marL="1828800" indent="0" algn="ctr">
                  <a:buNone/>
                  <a:defRPr/>
                </a:lvl5pPr>
                <a:lvl6pPr marL="2286000" indent="0" algn="ctr">
                  <a:buNone/>
                  <a:defRPr/>
                </a:lvl6pPr>
                <a:lvl7pPr marL="2743200" indent="0" algn="ctr">
                  <a:buNone/>
                  <a:defRPr/>
                </a:lvl7pPr>
                <a:lvl8pPr marL="3200400" indent="0" algn="ctr">
                  <a:buNone/>
                  <a:defRPr/>
                </a:lvl8pPr>
                <a:lvl9pPr marL="3657600" indent="0" algn="ctr">
                  <a:buNone/>
                  <a:defRPr/>
                </a:lvl9pPr>
              </a:lstStyle>
              <a:p>
                <a:pPr marL="0" marR="0" lvl="0" indent="0" algn="l" defTabSz="904875" rtl="0" eaLnBrk="1" fontAlgn="base" latinLnBrk="0" hangingPunct="1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chemeClr val="tx2"/>
                  </a:buClr>
                  <a:buSzTx/>
                  <a:buFont typeface="Arial" pitchFamily="34" charset="0"/>
                  <a:buNone/>
                  <a:tabLst/>
                  <a:defRPr/>
                </a:pPr>
                <a:r>
                  <a:rPr lang="en-GB" kern="0">
                    <a:latin typeface="+mn-lt"/>
                  </a:rPr>
                  <a:t>Using the compute nodes</a:t>
                </a:r>
                <a:endParaRPr kumimoji="0" lang="en-GB" sz="1200" b="1" i="0" u="none" strike="noStrike" kern="0" cap="all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ＭＳ Ｐゴシック" charset="-128"/>
                  <a:cs typeface="+mn-cs"/>
                </a:endParaRPr>
              </a:p>
            </p:txBody>
          </p:sp>
          <p:cxnSp>
            <p:nvCxnSpPr>
              <p:cNvPr id="8" name="Rak 7"/>
              <p:cNvCxnSpPr/>
              <p:nvPr/>
            </p:nvCxnSpPr>
            <p:spPr bwMode="auto">
              <a:xfrm>
                <a:off x="2939428" y="2186635"/>
                <a:ext cx="5881614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10" name="Rektangel 9"/>
            <p:cNvSpPr/>
            <p:nvPr/>
          </p:nvSpPr>
          <p:spPr bwMode="auto">
            <a:xfrm>
              <a:off x="76270" y="84048"/>
              <a:ext cx="8841600" cy="6685200"/>
            </a:xfrm>
            <a:prstGeom prst="rect">
              <a:avLst/>
            </a:prstGeom>
            <a:noFill/>
            <a:ln w="184150" cap="sq" cmpd="sng" algn="ctr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  <p:pic>
          <p:nvPicPr>
            <p:cNvPr id="16" name="Bildobjekt 15" descr="Lunds sigill RGB 150.png"/>
            <p:cNvPicPr>
              <a:picLocks noChangeAspect="1"/>
            </p:cNvPicPr>
            <p:nvPr/>
          </p:nvPicPr>
          <p:blipFill>
            <a:blip r:embed="rId4"/>
            <a:srcRect r="17691" b="21541"/>
            <a:stretch>
              <a:fillRect/>
            </a:stretch>
          </p:blipFill>
          <p:spPr>
            <a:xfrm>
              <a:off x="6329104" y="4279056"/>
              <a:ext cx="2672021" cy="25614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123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simple job script: Three parts!</a:t>
            </a:r>
            <a:br>
              <a:rPr lang="en-US"/>
            </a:br>
            <a:r>
              <a:rPr lang="en-US"/>
              <a:t>SLURM example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s-ES_tradnl" sz="2200">
                <a:latin typeface="Consolas"/>
                <a:cs typeface="Consolas"/>
              </a:rPr>
              <a:t>#!/</a:t>
            </a:r>
            <a:r>
              <a:rPr lang="es-ES_tradnl" sz="2200" err="1">
                <a:latin typeface="Consolas"/>
                <a:cs typeface="Consolas"/>
              </a:rPr>
              <a:t>bin</a:t>
            </a:r>
            <a:r>
              <a:rPr lang="es-ES_tradnl" sz="2200">
                <a:latin typeface="Consolas"/>
                <a:cs typeface="Consolas"/>
              </a:rPr>
              <a:t>/bash </a:t>
            </a:r>
          </a:p>
          <a:p>
            <a:pPr marL="0" indent="0">
              <a:buNone/>
            </a:pPr>
            <a:r>
              <a:rPr lang="es-ES_tradnl" sz="2200">
                <a:latin typeface="Consolas"/>
                <a:cs typeface="Consolas"/>
              </a:rPr>
              <a:t>#SBATCH -t 00:05:00</a:t>
            </a:r>
          </a:p>
          <a:p>
            <a:pPr marL="0" indent="0">
              <a:buNone/>
            </a:pPr>
            <a:r>
              <a:rPr lang="es-ES_tradnl" sz="2200">
                <a:latin typeface="Consolas"/>
                <a:cs typeface="Consolas"/>
              </a:rPr>
              <a:t>#SBATCH –A </a:t>
            </a:r>
            <a:r>
              <a:rPr lang="es-ES_tradnl" sz="2200" i="1" err="1">
                <a:latin typeface="Consolas"/>
                <a:cs typeface="Consolas"/>
              </a:rPr>
              <a:t>account</a:t>
            </a:r>
            <a:endParaRPr lang="es-ES_tradnl" sz="2200" i="1">
              <a:latin typeface="Consolas"/>
              <a:cs typeface="Consolas"/>
            </a:endParaRPr>
          </a:p>
          <a:p>
            <a:pPr marL="0" indent="0">
              <a:buNone/>
            </a:pPr>
            <a:endParaRPr lang="es-ES_tradnl" sz="220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s-ES_tradnl" sz="2200">
                <a:latin typeface="Consolas"/>
                <a:cs typeface="Consolas"/>
              </a:rPr>
              <a:t>echo "</a:t>
            </a:r>
            <a:r>
              <a:rPr lang="es-ES_tradnl" sz="2200" err="1">
                <a:latin typeface="Consolas"/>
                <a:cs typeface="Consolas"/>
              </a:rPr>
              <a:t>hello</a:t>
            </a:r>
            <a:r>
              <a:rPr lang="es-ES_tradnl" sz="2200">
                <a:latin typeface="Consolas"/>
                <a:cs typeface="Consolas"/>
              </a:rPr>
              <a:t>" </a:t>
            </a:r>
          </a:p>
          <a:p>
            <a:pPr marL="0" indent="0">
              <a:buNone/>
            </a:pPr>
            <a:endParaRPr lang="en-US" sz="2200">
              <a:latin typeface="Consolas"/>
              <a:cs typeface="Consola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200"/>
              <a:t>specify UNIX shell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/>
              <a:t>resource statements</a:t>
            </a:r>
          </a:p>
          <a:p>
            <a:pPr marL="457200" indent="-457200">
              <a:buFont typeface="+mj-lt"/>
              <a:buAutoNum type="arabicPeriod"/>
            </a:pPr>
            <a:endParaRPr lang="en-US" sz="2200"/>
          </a:p>
          <a:p>
            <a:pPr marL="457200" indent="-457200">
              <a:buFont typeface="+mj-lt"/>
              <a:buAutoNum type="arabicPeriod"/>
            </a:pPr>
            <a:endParaRPr lang="en-US" sz="2200"/>
          </a:p>
          <a:p>
            <a:pPr marL="457200" indent="-457200">
              <a:buFont typeface="+mj-lt"/>
              <a:buAutoNum type="arabicPeriod"/>
            </a:pPr>
            <a:r>
              <a:rPr lang="en-US" sz="2200"/>
              <a:t>UNIX script</a:t>
            </a:r>
          </a:p>
          <a:p>
            <a:pPr marL="457200" indent="-457200">
              <a:buFont typeface="+mj-lt"/>
              <a:buAutoNum type="arabicPeriod"/>
            </a:pPr>
            <a:endParaRPr lang="en-US" sz="2200"/>
          </a:p>
          <a:p>
            <a:pPr marL="0" indent="0">
              <a:buNone/>
            </a:pPr>
            <a:r>
              <a:rPr lang="en-US" sz="2200"/>
              <a:t>Write </a:t>
            </a:r>
            <a:r>
              <a:rPr lang="en-US" sz="2200" err="1"/>
              <a:t>jobscript</a:t>
            </a:r>
            <a:r>
              <a:rPr lang="en-US" sz="2200"/>
              <a:t> into a file</a:t>
            </a:r>
          </a:p>
          <a:p>
            <a:pPr marL="0" indent="0">
              <a:buNone/>
            </a:pPr>
            <a:r>
              <a:rPr lang="en-US" sz="2200"/>
              <a:t>Submit to the job queue</a:t>
            </a:r>
          </a:p>
        </p:txBody>
      </p:sp>
    </p:spTree>
    <p:extLst>
      <p:ext uri="{BB962C8B-B14F-4D97-AF65-F5344CB8AC3E}">
        <p14:creationId xmlns:p14="http://schemas.microsoft.com/office/powerpoint/2010/main" val="952144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Comment on </a:t>
            </a:r>
            <a:r>
              <a:rPr lang="en-US" err="1"/>
              <a:t>walltime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57538" y="1861898"/>
            <a:ext cx="7587440" cy="3563159"/>
          </a:xfrm>
        </p:spPr>
        <p:txBody>
          <a:bodyPr/>
          <a:lstStyle/>
          <a:p>
            <a:r>
              <a:rPr lang="en-US" b="1" i="1"/>
              <a:t>The</a:t>
            </a:r>
            <a:r>
              <a:rPr lang="en-US"/>
              <a:t> most important resource statement</a:t>
            </a:r>
          </a:p>
          <a:p>
            <a:endParaRPr lang="en-US"/>
          </a:p>
          <a:p>
            <a:r>
              <a:rPr lang="en-US"/>
              <a:t>Points to consider</a:t>
            </a:r>
          </a:p>
          <a:p>
            <a:pPr lvl="1"/>
            <a:r>
              <a:rPr lang="en-US"/>
              <a:t>Job </a:t>
            </a:r>
            <a:r>
              <a:rPr lang="en-US" b="1"/>
              <a:t>terminated</a:t>
            </a:r>
            <a:r>
              <a:rPr lang="en-US"/>
              <a:t> after specified time</a:t>
            </a:r>
          </a:p>
          <a:p>
            <a:pPr lvl="1"/>
            <a:r>
              <a:rPr lang="en-US"/>
              <a:t>Charging based on consumed time</a:t>
            </a:r>
          </a:p>
          <a:p>
            <a:pPr lvl="1"/>
            <a:r>
              <a:rPr lang="en-US"/>
              <a:t>Runtime variations for successive runs</a:t>
            </a:r>
          </a:p>
          <a:p>
            <a:pPr lvl="1"/>
            <a:endParaRPr lang="en-US"/>
          </a:p>
          <a:p>
            <a:r>
              <a:rPr lang="en-US"/>
              <a:t>Over specify your requirements within reason</a:t>
            </a:r>
          </a:p>
          <a:p>
            <a:pPr lvl="1"/>
            <a:r>
              <a:rPr lang="en-US"/>
              <a:t>You want hanging jobs terminated</a:t>
            </a:r>
          </a:p>
          <a:p>
            <a:pPr lvl="1"/>
            <a:r>
              <a:rPr lang="en-US"/>
              <a:t>Shorter jobs can start quicker (backfill) </a:t>
            </a:r>
          </a:p>
        </p:txBody>
      </p:sp>
    </p:spTree>
    <p:extLst>
      <p:ext uri="{BB962C8B-B14F-4D97-AF65-F5344CB8AC3E}">
        <p14:creationId xmlns:p14="http://schemas.microsoft.com/office/powerpoint/2010/main" val="3787882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Interacting with the queue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Submission, queue monitoring and modification</a:t>
            </a:r>
          </a:p>
        </p:txBody>
      </p:sp>
    </p:spTree>
    <p:extLst>
      <p:ext uri="{BB962C8B-B14F-4D97-AF65-F5344CB8AC3E}">
        <p14:creationId xmlns:p14="http://schemas.microsoft.com/office/powerpoint/2010/main" val="78985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118587" y="3149194"/>
            <a:ext cx="7212552" cy="10252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Submission with </a:t>
            </a:r>
            <a:r>
              <a:rPr lang="en-US" err="1">
                <a:latin typeface="Consolas"/>
                <a:cs typeface="Consolas"/>
              </a:rPr>
              <a:t>sbatch</a:t>
            </a:r>
            <a:endParaRPr lang="en-US">
              <a:latin typeface="Consolas"/>
              <a:cs typeface="Consola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Use </a:t>
            </a:r>
            <a:r>
              <a:rPr lang="en-US" err="1"/>
              <a:t>sbatch</a:t>
            </a:r>
            <a:r>
              <a:rPr lang="en-US"/>
              <a:t> to submit your job </a:t>
            </a:r>
            <a:r>
              <a:rPr lang="en-US" baseline="0"/>
              <a:t>script to the job-queue</a:t>
            </a:r>
          </a:p>
          <a:p>
            <a:r>
              <a:rPr lang="en-US" baseline="0"/>
              <a:t>Example:</a:t>
            </a:r>
          </a:p>
          <a:p>
            <a:pPr marL="909637" lvl="2" indent="0">
              <a:buNone/>
            </a:pPr>
            <a:endParaRPr lang="en-US"/>
          </a:p>
          <a:p>
            <a:pPr marL="909637" lvl="2" indent="0">
              <a:buNone/>
            </a:pPr>
            <a:r>
              <a:rPr lang="en-US">
                <a:latin typeface="Consolas"/>
                <a:cs typeface="Consolas"/>
              </a:rPr>
              <a:t>[</a:t>
            </a:r>
            <a:r>
              <a:rPr lang="en-US" err="1">
                <a:latin typeface="Consolas"/>
                <a:cs typeface="Consolas"/>
              </a:rPr>
              <a:t>fred@aurora</a:t>
            </a:r>
            <a:r>
              <a:rPr lang="en-US">
                <a:latin typeface="Consolas"/>
                <a:cs typeface="Consolas"/>
              </a:rPr>
              <a:t> </a:t>
            </a:r>
            <a:r>
              <a:rPr lang="en-US" err="1">
                <a:latin typeface="Consolas"/>
                <a:cs typeface="Consolas"/>
              </a:rPr>
              <a:t>Timetest</a:t>
            </a:r>
            <a:r>
              <a:rPr lang="en-US">
                <a:latin typeface="Consolas"/>
                <a:cs typeface="Consolas"/>
              </a:rPr>
              <a:t>]$ </a:t>
            </a:r>
            <a:r>
              <a:rPr lang="en-US" err="1">
                <a:latin typeface="Consolas"/>
                <a:cs typeface="Consolas"/>
              </a:rPr>
              <a:t>sbatch</a:t>
            </a:r>
            <a:r>
              <a:rPr lang="en-US">
                <a:latin typeface="Consolas"/>
                <a:cs typeface="Consolas"/>
              </a:rPr>
              <a:t> </a:t>
            </a:r>
            <a:r>
              <a:rPr lang="en-US" err="1">
                <a:latin typeface="Consolas"/>
                <a:cs typeface="Consolas"/>
              </a:rPr>
              <a:t>runjob.sh</a:t>
            </a:r>
            <a:endParaRPr lang="en-US">
              <a:latin typeface="Consolas"/>
              <a:cs typeface="Consolas"/>
            </a:endParaRPr>
          </a:p>
          <a:p>
            <a:pPr marL="909637" lvl="2" indent="0">
              <a:buNone/>
            </a:pPr>
            <a:r>
              <a:rPr lang="en-US">
                <a:latin typeface="Consolas"/>
                <a:cs typeface="Consolas"/>
              </a:rPr>
              <a:t>Submitted batch job 7197</a:t>
            </a:r>
          </a:p>
          <a:p>
            <a:endParaRPr lang="en-US" baseline="0"/>
          </a:p>
          <a:p>
            <a:r>
              <a:rPr lang="en-US"/>
              <a:t>Submit script “</a:t>
            </a:r>
            <a:r>
              <a:rPr lang="en-US" err="1">
                <a:latin typeface="Consolas"/>
                <a:cs typeface="Consolas"/>
              </a:rPr>
              <a:t>runjob.sh</a:t>
            </a:r>
            <a:r>
              <a:rPr lang="en-US"/>
              <a:t>”</a:t>
            </a:r>
          </a:p>
          <a:p>
            <a:r>
              <a:rPr lang="en-US"/>
              <a:t>Successful submission returns a job-id number</a:t>
            </a:r>
          </a:p>
          <a:p>
            <a:r>
              <a:rPr lang="en-US" b="1"/>
              <a:t>Best practice</a:t>
            </a:r>
            <a:r>
              <a:rPr lang="en-US"/>
              <a:t>: load modules inside script</a:t>
            </a:r>
          </a:p>
        </p:txBody>
      </p:sp>
    </p:spTree>
    <p:extLst>
      <p:ext uri="{BB962C8B-B14F-4D97-AF65-F5344CB8AC3E}">
        <p14:creationId xmlns:p14="http://schemas.microsoft.com/office/powerpoint/2010/main" val="3117637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337907" y="2754105"/>
            <a:ext cx="8540874" cy="27729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Monitoring the queue with </a:t>
            </a:r>
            <a:r>
              <a:rPr lang="en-US" err="1">
                <a:latin typeface="Consolas"/>
                <a:cs typeface="Consolas"/>
              </a:rPr>
              <a:t>squeue</a:t>
            </a:r>
            <a:endParaRPr lang="en-US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907" y="2000250"/>
            <a:ext cx="8540874" cy="3876675"/>
          </a:xfrm>
        </p:spPr>
        <p:txBody>
          <a:bodyPr/>
          <a:lstStyle/>
          <a:p>
            <a:r>
              <a:rPr lang="en-US"/>
              <a:t>Use </a:t>
            </a:r>
            <a:r>
              <a:rPr lang="en-US" b="1" err="1">
                <a:latin typeface="Consolas"/>
                <a:cs typeface="Consolas"/>
              </a:rPr>
              <a:t>squeue</a:t>
            </a:r>
            <a:r>
              <a:rPr lang="en-US"/>
              <a:t> to monitor the job queue</a:t>
            </a:r>
          </a:p>
          <a:p>
            <a:pPr marL="0" indent="0">
              <a:buNone/>
            </a:pPr>
            <a:endParaRPr lang="cs-CZ" sz="180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cs-CZ" sz="1800">
                <a:latin typeface="Consolas"/>
                <a:cs typeface="Consolas"/>
              </a:rPr>
              <a:t>JOBID  PARTITION    NAME   USER  ST   TIME  NODES NODELIST(REASON)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7303   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hybrid_n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fred</a:t>
            </a:r>
            <a:r>
              <a:rPr lang="cs-CZ" sz="1800">
                <a:latin typeface="Consolas"/>
                <a:cs typeface="Consolas"/>
              </a:rPr>
              <a:t>  PD   0:00     32 (Priority)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7302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hybrid_n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fred</a:t>
            </a:r>
            <a:r>
              <a:rPr lang="cs-CZ" sz="1800">
                <a:latin typeface="Consolas"/>
                <a:cs typeface="Consolas"/>
              </a:rPr>
              <a:t>  PD   0:00     32 (Priority)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7301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hybrid_n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fred</a:t>
            </a:r>
            <a:r>
              <a:rPr lang="cs-CZ" sz="1800">
                <a:latin typeface="Consolas"/>
                <a:cs typeface="Consolas"/>
              </a:rPr>
              <a:t>  PD   0:00     32 (</a:t>
            </a:r>
            <a:r>
              <a:rPr lang="cs-CZ" sz="1800" err="1">
                <a:latin typeface="Consolas"/>
                <a:cs typeface="Consolas"/>
              </a:rPr>
              <a:t>Resources</a:t>
            </a:r>
            <a:r>
              <a:rPr lang="cs-CZ" sz="1800">
                <a:latin typeface="Consolas"/>
                <a:cs typeface="Consolas"/>
              </a:rPr>
              <a:t>)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7304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preproce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karl</a:t>
            </a:r>
            <a:r>
              <a:rPr lang="cs-CZ" sz="1800">
                <a:latin typeface="Consolas"/>
                <a:cs typeface="Consolas"/>
              </a:rPr>
              <a:t>  PD   0:00      6 (Priority)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7300   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hybrid_n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fred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R</a:t>
            </a:r>
            <a:r>
              <a:rPr lang="cs-CZ" sz="1800">
                <a:latin typeface="Consolas"/>
                <a:cs typeface="Consolas"/>
              </a:rPr>
              <a:t>   0:24     32 au[001-032]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7305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preproce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karl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R</a:t>
            </a:r>
            <a:r>
              <a:rPr lang="cs-CZ" sz="1800">
                <a:latin typeface="Consolas"/>
                <a:cs typeface="Consolas"/>
              </a:rPr>
              <a:t>   0:37      6 au[081-086]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7306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hybrid_n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fred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R</a:t>
            </a:r>
            <a:r>
              <a:rPr lang="cs-CZ" sz="1800">
                <a:latin typeface="Consolas"/>
                <a:cs typeface="Consolas"/>
              </a:rPr>
              <a:t>   0:37      6 au[081-086]</a:t>
            </a:r>
            <a:br>
              <a:rPr lang="cs-CZ" sz="1800">
                <a:latin typeface="Consolas"/>
                <a:cs typeface="Consolas"/>
              </a:rPr>
            </a:br>
            <a:r>
              <a:rPr lang="cs-CZ" sz="1800">
                <a:latin typeface="Consolas"/>
                <a:cs typeface="Consolas"/>
              </a:rPr>
              <a:t>  7307   </a:t>
            </a:r>
            <a:r>
              <a:rPr lang="cs-CZ" sz="1800" err="1">
                <a:latin typeface="Consolas"/>
                <a:cs typeface="Consolas"/>
              </a:rPr>
              <a:t>snic</a:t>
            </a:r>
            <a:r>
              <a:rPr lang="cs-CZ" sz="1800">
                <a:latin typeface="Consolas"/>
                <a:cs typeface="Consolas"/>
              </a:rPr>
              <a:t>   </a:t>
            </a:r>
            <a:r>
              <a:rPr lang="cs-CZ" sz="1800" err="1">
                <a:latin typeface="Consolas"/>
                <a:cs typeface="Consolas"/>
              </a:rPr>
              <a:t>testsimu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sven</a:t>
            </a:r>
            <a:r>
              <a:rPr lang="cs-CZ" sz="1800">
                <a:latin typeface="Consolas"/>
                <a:cs typeface="Consolas"/>
              </a:rPr>
              <a:t>   </a:t>
            </a:r>
            <a:r>
              <a:rPr lang="cs-CZ" sz="1800" err="1">
                <a:latin typeface="Consolas"/>
                <a:cs typeface="Consolas"/>
              </a:rPr>
              <a:t>R</a:t>
            </a:r>
            <a:r>
              <a:rPr lang="cs-CZ" sz="1800">
                <a:latin typeface="Consolas"/>
                <a:cs typeface="Consolas"/>
              </a:rPr>
              <a:t>   0:07      1 au081</a:t>
            </a:r>
          </a:p>
          <a:p>
            <a:pPr marL="0" indent="0">
              <a:buNone/>
            </a:pPr>
            <a:endParaRPr lang="cs-CZ" sz="1800">
              <a:latin typeface="Consolas"/>
              <a:cs typeface="Consolas"/>
            </a:endParaRPr>
          </a:p>
          <a:p>
            <a:r>
              <a:rPr lang="en-US" sz="2000">
                <a:cs typeface="Consolas"/>
              </a:rPr>
              <a:t>Typically lots of output – use options of </a:t>
            </a:r>
            <a:r>
              <a:rPr lang="en-US" sz="2000" err="1">
                <a:latin typeface="Consolas"/>
                <a:cs typeface="Consolas"/>
              </a:rPr>
              <a:t>squeue</a:t>
            </a:r>
            <a:r>
              <a:rPr lang="en-US" sz="2000">
                <a:cs typeface="Consolas"/>
              </a:rPr>
              <a:t> to filter</a:t>
            </a:r>
          </a:p>
        </p:txBody>
      </p:sp>
    </p:spTree>
    <p:extLst>
      <p:ext uri="{BB962C8B-B14F-4D97-AF65-F5344CB8AC3E}">
        <p14:creationId xmlns:p14="http://schemas.microsoft.com/office/powerpoint/2010/main" val="913369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118587" y="2719394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Options</a:t>
            </a:r>
            <a:r>
              <a:rPr lang="en-US" baseline="0"/>
              <a:t> of </a:t>
            </a:r>
            <a:r>
              <a:rPr lang="en-US" baseline="0" err="1">
                <a:latin typeface="Consolas"/>
                <a:cs typeface="Consolas"/>
              </a:rPr>
              <a:t>squeue</a:t>
            </a:r>
            <a:endParaRPr lang="en-US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Showing jobs for a specific</a:t>
            </a:r>
            <a:r>
              <a:rPr lang="en-US" baseline="0"/>
              <a:t> user</a:t>
            </a:r>
          </a:p>
          <a:p>
            <a:endParaRPr lang="en-US" baseline="0"/>
          </a:p>
          <a:p>
            <a:pPr marL="0" indent="0">
              <a:buNone/>
            </a:pPr>
            <a:r>
              <a:rPr lang="en-US">
                <a:latin typeface="Consolas"/>
                <a:cs typeface="Consolas"/>
              </a:rPr>
              <a:t>	</a:t>
            </a:r>
            <a:r>
              <a:rPr lang="en-US" err="1">
                <a:latin typeface="Consolas"/>
                <a:cs typeface="Consolas"/>
              </a:rPr>
              <a:t>squeue</a:t>
            </a:r>
            <a:r>
              <a:rPr lang="en-US">
                <a:latin typeface="Consolas"/>
                <a:cs typeface="Consolas"/>
              </a:rPr>
              <a:t> -u </a:t>
            </a:r>
            <a:r>
              <a:rPr lang="en-US" err="1">
                <a:latin typeface="Consolas"/>
                <a:cs typeface="Consolas"/>
              </a:rPr>
              <a:t>fred</a:t>
            </a:r>
            <a:endParaRPr lang="en-US">
              <a:latin typeface="Consolas"/>
              <a:cs typeface="Consolas"/>
            </a:endParaRPr>
          </a:p>
          <a:p>
            <a:endParaRPr lang="en-US"/>
          </a:p>
          <a:p>
            <a:pPr marL="452438" lvl="1" indent="0">
              <a:buNone/>
            </a:pPr>
            <a:r>
              <a:rPr lang="en-US"/>
              <a:t>will show the jobs of user “</a:t>
            </a:r>
            <a:r>
              <a:rPr lang="en-US" err="1">
                <a:latin typeface="Consolas"/>
                <a:cs typeface="Consolas"/>
              </a:rPr>
              <a:t>fred</a:t>
            </a:r>
            <a:r>
              <a:rPr lang="en-US"/>
              <a:t>” only</a:t>
            </a:r>
          </a:p>
          <a:p>
            <a:endParaRPr lang="en-US"/>
          </a:p>
          <a:p>
            <a:r>
              <a:rPr lang="en-US"/>
              <a:t>Option </a:t>
            </a:r>
            <a:r>
              <a:rPr lang="en-US">
                <a:latin typeface="Consolas"/>
                <a:cs typeface="Consolas"/>
              </a:rPr>
              <a:t>--start </a:t>
            </a:r>
            <a:r>
              <a:rPr lang="en-US"/>
              <a:t>gives the estimated job start time </a:t>
            </a:r>
          </a:p>
          <a:p>
            <a:pPr lvl="1"/>
            <a:r>
              <a:rPr lang="en-US"/>
              <a:t>Estimate can shift in either direction</a:t>
            </a:r>
          </a:p>
        </p:txBody>
      </p:sp>
    </p:spTree>
    <p:extLst>
      <p:ext uri="{BB962C8B-B14F-4D97-AF65-F5344CB8AC3E}">
        <p14:creationId xmlns:p14="http://schemas.microsoft.com/office/powerpoint/2010/main" val="1639529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118587" y="4534160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Deleting jobs with </a:t>
            </a:r>
            <a:r>
              <a:rPr lang="en-US" err="1">
                <a:latin typeface="Consolas"/>
                <a:cs typeface="Consolas"/>
              </a:rPr>
              <a:t>scancel</a:t>
            </a:r>
            <a:endParaRPr lang="en-US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can cancel a queued or running job</a:t>
            </a:r>
          </a:p>
          <a:p>
            <a:endParaRPr lang="en-US"/>
          </a:p>
          <a:p>
            <a:r>
              <a:rPr lang="en-US"/>
              <a:t>Determine job-id, e.g. with </a:t>
            </a:r>
            <a:r>
              <a:rPr lang="en-US" err="1">
                <a:latin typeface="Consolas"/>
                <a:cs typeface="Consolas"/>
              </a:rPr>
              <a:t>squeue</a:t>
            </a:r>
            <a:endParaRPr lang="en-US">
              <a:latin typeface="Consolas"/>
              <a:cs typeface="Consolas"/>
            </a:endParaRPr>
          </a:p>
          <a:p>
            <a:endParaRPr lang="en-US"/>
          </a:p>
          <a:p>
            <a:r>
              <a:rPr lang="en-US"/>
              <a:t>Use </a:t>
            </a:r>
            <a:r>
              <a:rPr lang="en-US" err="1">
                <a:latin typeface="Consolas"/>
                <a:cs typeface="Consolas"/>
              </a:rPr>
              <a:t>scancel</a:t>
            </a:r>
            <a:endParaRPr lang="en-US">
              <a:latin typeface="Consolas"/>
              <a:cs typeface="Consolas"/>
            </a:endParaRPr>
          </a:p>
          <a:p>
            <a:endParaRPr lang="en-US"/>
          </a:p>
          <a:p>
            <a:pPr marL="909637" lvl="2" indent="0">
              <a:buNone/>
            </a:pPr>
            <a:r>
              <a:rPr lang="en-US" err="1">
                <a:latin typeface="Consolas"/>
                <a:cs typeface="Consolas"/>
              </a:rPr>
              <a:t>scancel</a:t>
            </a:r>
            <a:r>
              <a:rPr lang="en-US">
                <a:latin typeface="Consolas"/>
                <a:cs typeface="Consolas"/>
              </a:rPr>
              <a:t> 7103</a:t>
            </a:r>
          </a:p>
          <a:p>
            <a:pPr marL="909637" lvl="2" indent="0">
              <a:buNone/>
            </a:pPr>
            <a:endParaRPr lang="en-US"/>
          </a:p>
          <a:p>
            <a:pPr lvl="1"/>
            <a:r>
              <a:rPr lang="en-US"/>
              <a:t>terminates job 7103, if running</a:t>
            </a:r>
          </a:p>
          <a:p>
            <a:pPr lvl="1"/>
            <a:r>
              <a:rPr lang="en-US"/>
              <a:t>removes from the queue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09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150695" y="5193053"/>
            <a:ext cx="7603870" cy="6417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150693" y="3595404"/>
            <a:ext cx="7603872" cy="6893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Dependencies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7" y="1848670"/>
            <a:ext cx="8153411" cy="3563159"/>
          </a:xfrm>
        </p:spPr>
        <p:txBody>
          <a:bodyPr/>
          <a:lstStyle/>
          <a:p>
            <a:r>
              <a:rPr lang="en-US"/>
              <a:t>Workflows often require subsequent jobs</a:t>
            </a:r>
          </a:p>
          <a:p>
            <a:pPr lvl="1"/>
            <a:r>
              <a:rPr lang="en-US"/>
              <a:t>E.g. serial preprocessing, followed by parallel simulation and serial post processing</a:t>
            </a:r>
          </a:p>
          <a:p>
            <a:r>
              <a:rPr lang="en-US"/>
              <a:t>Submit first job:</a:t>
            </a:r>
          </a:p>
          <a:p>
            <a:pPr marL="466725" lvl="1" indent="0">
              <a:buNone/>
            </a:pPr>
            <a:r>
              <a:rPr lang="en-US" sz="1900">
                <a:latin typeface="Consolas"/>
                <a:cs typeface="Consolas"/>
              </a:rPr>
              <a:t>[</a:t>
            </a:r>
            <a:r>
              <a:rPr lang="en-US" sz="1900" err="1">
                <a:latin typeface="Consolas"/>
                <a:cs typeface="Consolas"/>
              </a:rPr>
              <a:t>fred@aurora</a:t>
            </a:r>
            <a:r>
              <a:rPr lang="en-US" sz="1900">
                <a:latin typeface="Consolas"/>
                <a:cs typeface="Consolas"/>
              </a:rPr>
              <a:t> </a:t>
            </a:r>
            <a:r>
              <a:rPr lang="en-US" sz="1900" err="1">
                <a:latin typeface="Consolas"/>
                <a:cs typeface="Consolas"/>
              </a:rPr>
              <a:t>Simcode</a:t>
            </a:r>
            <a:r>
              <a:rPr lang="en-US" sz="1900">
                <a:latin typeface="Consolas"/>
                <a:cs typeface="Consolas"/>
              </a:rPr>
              <a:t>]$ </a:t>
            </a:r>
            <a:r>
              <a:rPr lang="en-US" sz="1900" err="1">
                <a:latin typeface="Consolas"/>
                <a:cs typeface="Consolas"/>
              </a:rPr>
              <a:t>sbatch</a:t>
            </a:r>
            <a:r>
              <a:rPr lang="en-US" sz="1900">
                <a:latin typeface="Consolas"/>
                <a:cs typeface="Consolas"/>
              </a:rPr>
              <a:t> </a:t>
            </a:r>
            <a:r>
              <a:rPr lang="en-US" sz="1900" err="1">
                <a:latin typeface="Consolas"/>
                <a:cs typeface="Consolas"/>
              </a:rPr>
              <a:t>run_mesh.sh</a:t>
            </a:r>
            <a:br>
              <a:rPr lang="en-US" sz="1900">
                <a:latin typeface="Consolas"/>
                <a:cs typeface="Consolas"/>
              </a:rPr>
            </a:br>
            <a:r>
              <a:rPr lang="en-US" sz="1900">
                <a:latin typeface="Consolas"/>
                <a:cs typeface="Consolas"/>
              </a:rPr>
              <a:t>Submitted batch job </a:t>
            </a:r>
            <a:r>
              <a:rPr lang="en-US" sz="1900" b="1">
                <a:latin typeface="Consolas"/>
                <a:cs typeface="Consolas"/>
              </a:rPr>
              <a:t>8042</a:t>
            </a:r>
          </a:p>
          <a:p>
            <a:pPr marL="466725" lvl="1" indent="0">
              <a:buNone/>
            </a:pPr>
            <a:endParaRPr lang="en-US" sz="1800">
              <a:latin typeface="Consolas"/>
              <a:cs typeface="Consolas"/>
            </a:endParaRPr>
          </a:p>
          <a:p>
            <a:r>
              <a:rPr lang="en-US"/>
              <a:t>Use returned job-id in submission of second job</a:t>
            </a:r>
          </a:p>
          <a:p>
            <a:pPr marL="466725" lvl="1" indent="0">
              <a:buNone/>
            </a:pPr>
            <a:r>
              <a:rPr lang="en-US" sz="1900">
                <a:latin typeface="Consolas"/>
                <a:cs typeface="Consolas"/>
              </a:rPr>
              <a:t>[</a:t>
            </a:r>
            <a:r>
              <a:rPr lang="en-US" sz="1900" err="1">
                <a:latin typeface="Consolas"/>
                <a:cs typeface="Consolas"/>
              </a:rPr>
              <a:t>fred@aurora</a:t>
            </a:r>
            <a:r>
              <a:rPr lang="en-US" sz="1900">
                <a:latin typeface="Consolas"/>
                <a:cs typeface="Consolas"/>
              </a:rPr>
              <a:t> </a:t>
            </a:r>
            <a:r>
              <a:rPr lang="en-US" sz="1900" err="1">
                <a:latin typeface="Consolas"/>
                <a:cs typeface="Consolas"/>
              </a:rPr>
              <a:t>Simcode</a:t>
            </a:r>
            <a:r>
              <a:rPr lang="en-US" sz="1900">
                <a:latin typeface="Consolas"/>
                <a:cs typeface="Consolas"/>
              </a:rPr>
              <a:t>]$ </a:t>
            </a:r>
            <a:r>
              <a:rPr lang="en-US" sz="1900" err="1">
                <a:latin typeface="Consolas"/>
                <a:cs typeface="Consolas"/>
              </a:rPr>
              <a:t>sbatch</a:t>
            </a:r>
            <a:r>
              <a:rPr lang="en-US" sz="1900">
                <a:latin typeface="Consolas"/>
                <a:cs typeface="Consolas"/>
              </a:rPr>
              <a:t> -d afterok:</a:t>
            </a:r>
            <a:r>
              <a:rPr lang="en-US" sz="1900" b="1">
                <a:latin typeface="Consolas"/>
                <a:cs typeface="Consolas"/>
              </a:rPr>
              <a:t>8042</a:t>
            </a:r>
            <a:r>
              <a:rPr lang="en-US" sz="1900">
                <a:latin typeface="Consolas"/>
                <a:cs typeface="Consolas"/>
              </a:rPr>
              <a:t> </a:t>
            </a:r>
            <a:r>
              <a:rPr lang="en-US" sz="1900" err="1">
                <a:latin typeface="Consolas"/>
                <a:cs typeface="Consolas"/>
              </a:rPr>
              <a:t>run_sim.sh</a:t>
            </a:r>
            <a:r>
              <a:rPr lang="en-US" sz="1900">
                <a:latin typeface="Consolas"/>
                <a:cs typeface="Consolas"/>
              </a:rPr>
              <a:t> Submitted batch job 8043</a:t>
            </a:r>
          </a:p>
          <a:p>
            <a:pPr marL="466725" lvl="1" indent="0">
              <a:buNone/>
            </a:pPr>
            <a:endParaRPr lang="en-US"/>
          </a:p>
          <a:p>
            <a:r>
              <a:rPr lang="en-US"/>
              <a:t>Continue with next job, consider scripting (e.g. python)</a:t>
            </a:r>
          </a:p>
        </p:txBody>
      </p:sp>
    </p:spTree>
    <p:extLst>
      <p:ext uri="{BB962C8B-B14F-4D97-AF65-F5344CB8AC3E}">
        <p14:creationId xmlns:p14="http://schemas.microsoft.com/office/powerpoint/2010/main" val="3195247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7E172-5AF1-1240-BBE9-2559D4F834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Improvements to the script and info to the job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F6FE644-4EFC-5841-87FA-506A5A1C22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428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Batch system concepts</a:t>
            </a:r>
          </a:p>
          <a:p>
            <a:endParaRPr lang="en-US"/>
          </a:p>
          <a:p>
            <a:r>
              <a:rPr lang="en-US"/>
              <a:t>Using the batch systems deployed on an HPC system</a:t>
            </a:r>
          </a:p>
          <a:p>
            <a:pPr lvl="1"/>
            <a:r>
              <a:rPr lang="en-US"/>
              <a:t>SLURM (this lecture)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Examples</a:t>
            </a:r>
          </a:p>
          <a:p>
            <a:pPr lvl="1"/>
            <a:r>
              <a:rPr lang="en-US"/>
              <a:t>Parallel jobs</a:t>
            </a:r>
          </a:p>
          <a:p>
            <a:pPr lvl="1"/>
            <a:r>
              <a:rPr lang="en-US"/>
              <a:t>Task farm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80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resource header:</a:t>
            </a:r>
            <a:br>
              <a:rPr lang="en-US"/>
            </a:br>
            <a:r>
              <a:rPr lang="en-US"/>
              <a:t>Basic job script - SLURM</a:t>
            </a:r>
            <a:endParaRPr lang="en-US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850" y="2000250"/>
            <a:ext cx="4063617" cy="4081258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#!/bin/bash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 you can comment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#SBATCH -t 04:30:00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#SBATCH -J </a:t>
            </a:r>
            <a:r>
              <a:rPr lang="en-US" sz="2200" err="1">
                <a:latin typeface="Consolas"/>
                <a:cs typeface="Consolas"/>
              </a:rPr>
              <a:t>data_process</a:t>
            </a:r>
            <a:endParaRPr lang="en-US" sz="220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</a:t>
            </a:r>
          </a:p>
          <a:p>
            <a:pPr marL="0" indent="0">
              <a:buNone/>
            </a:pPr>
            <a:r>
              <a:rPr lang="en-US" sz="2200">
                <a:latin typeface="Consolas"/>
                <a:cs typeface="Consolas"/>
              </a:rPr>
              <a:t>#SBATCH -o process_%</a:t>
            </a:r>
            <a:r>
              <a:rPr lang="en-US" sz="2200" err="1">
                <a:latin typeface="Consolas"/>
                <a:cs typeface="Consolas"/>
              </a:rPr>
              <a:t>j.out</a:t>
            </a:r>
            <a:br>
              <a:rPr lang="en-US" sz="2200">
                <a:latin typeface="Consolas"/>
                <a:cs typeface="Consolas"/>
              </a:rPr>
            </a:br>
            <a:r>
              <a:rPr lang="en-US" sz="2200">
                <a:latin typeface="Consolas"/>
                <a:cs typeface="Consolas"/>
              </a:rPr>
              <a:t>#SBATCH -e process_%</a:t>
            </a:r>
            <a:r>
              <a:rPr lang="en-US" sz="2200" err="1">
                <a:latin typeface="Consolas"/>
                <a:cs typeface="Consolas"/>
              </a:rPr>
              <a:t>j.err</a:t>
            </a:r>
            <a:endParaRPr lang="en-US" sz="2200">
              <a:latin typeface="Consolas"/>
              <a:cs typeface="Consolas"/>
            </a:endParaRPr>
          </a:p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25707" y="2000250"/>
            <a:ext cx="4168634" cy="3876675"/>
          </a:xfrm>
        </p:spPr>
        <p:txBody>
          <a:bodyPr/>
          <a:lstStyle/>
          <a:p>
            <a:r>
              <a:rPr lang="en-US" sz="2200"/>
              <a:t>Use as many “</a:t>
            </a:r>
            <a:r>
              <a:rPr lang="en-US" sz="2200">
                <a:latin typeface="Consolas"/>
                <a:cs typeface="Consolas"/>
              </a:rPr>
              <a:t>#SBATCH” </a:t>
            </a:r>
            <a:r>
              <a:rPr lang="en-US" sz="2200"/>
              <a:t>as needed</a:t>
            </a:r>
          </a:p>
          <a:p>
            <a:r>
              <a:rPr lang="en-US" sz="2200"/>
              <a:t>Use “blank” line to structure</a:t>
            </a:r>
          </a:p>
          <a:p>
            <a:r>
              <a:rPr lang="en-US" sz="2200"/>
              <a:t>Use comments</a:t>
            </a:r>
          </a:p>
          <a:p>
            <a:r>
              <a:rPr lang="en-US" sz="2200">
                <a:latin typeface="Consolas"/>
                <a:cs typeface="Consolas"/>
              </a:rPr>
              <a:t>-t</a:t>
            </a:r>
            <a:r>
              <a:rPr lang="en-US" sz="2200"/>
              <a:t> time, here 4h and 30 min</a:t>
            </a:r>
          </a:p>
          <a:p>
            <a:r>
              <a:rPr lang="en-US" sz="2200">
                <a:latin typeface="Consolas"/>
                <a:cs typeface="Consolas"/>
              </a:rPr>
              <a:t>-J</a:t>
            </a:r>
            <a:r>
              <a:rPr lang="en-US" sz="2200"/>
              <a:t> job-name</a:t>
            </a:r>
          </a:p>
          <a:p>
            <a:r>
              <a:rPr lang="en-US" sz="2200">
                <a:latin typeface="Consolas"/>
                <a:cs typeface="Consolas"/>
              </a:rPr>
              <a:t>-o</a:t>
            </a:r>
            <a:r>
              <a:rPr lang="en-US" sz="2200"/>
              <a:t> output file, </a:t>
            </a:r>
            <a:r>
              <a:rPr lang="en-US" sz="2200">
                <a:latin typeface="Consolas"/>
                <a:cs typeface="Consolas"/>
              </a:rPr>
              <a:t>%j</a:t>
            </a:r>
            <a:r>
              <a:rPr lang="en-US" sz="2200"/>
              <a:t> gives  job-id</a:t>
            </a:r>
          </a:p>
          <a:p>
            <a:r>
              <a:rPr lang="en-US" sz="2200">
                <a:latin typeface="Consolas"/>
                <a:cs typeface="Consolas"/>
              </a:rPr>
              <a:t>-e</a:t>
            </a:r>
            <a:r>
              <a:rPr lang="en-US" sz="2200"/>
              <a:t> error file, </a:t>
            </a:r>
            <a:r>
              <a:rPr lang="en-US" sz="2200">
                <a:latin typeface="Consolas"/>
                <a:cs typeface="Consolas"/>
              </a:rPr>
              <a:t>%j</a:t>
            </a:r>
            <a:r>
              <a:rPr lang="en-US" sz="2200"/>
              <a:t> gives  job-id</a:t>
            </a:r>
          </a:p>
          <a:p>
            <a:r>
              <a:rPr lang="en-US" sz="2200" b="1"/>
              <a:t>Followed by the                script part</a:t>
            </a:r>
          </a:p>
        </p:txBody>
      </p:sp>
    </p:spTree>
    <p:extLst>
      <p:ext uri="{BB962C8B-B14F-4D97-AF65-F5344CB8AC3E}">
        <p14:creationId xmlns:p14="http://schemas.microsoft.com/office/powerpoint/2010/main" val="27684353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099356" y="2043764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099356" y="3401409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/>
            </a:br>
            <a:r>
              <a:rPr lang="en-US"/>
              <a:t>SLURM</a:t>
            </a:r>
            <a:br>
              <a:rPr lang="en-US"/>
            </a:br>
            <a:r>
              <a:rPr lang="en-US"/>
              <a:t>Email about your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7" y="1621766"/>
            <a:ext cx="8343587" cy="3790063"/>
          </a:xfrm>
        </p:spPr>
        <p:txBody>
          <a:bodyPr/>
          <a:lstStyle/>
          <a:p>
            <a:r>
              <a:rPr lang="en-US"/>
              <a:t>Specify mail address</a:t>
            </a:r>
          </a:p>
          <a:p>
            <a:pPr marL="909637" lvl="2" indent="0">
              <a:buNone/>
            </a:pPr>
            <a:r>
              <a:rPr lang="en-US">
                <a:latin typeface="Consolas"/>
                <a:cs typeface="Consolas"/>
              </a:rPr>
              <a:t>#SBATCH --mail-user=</a:t>
            </a:r>
            <a:r>
              <a:rPr lang="en-US" err="1">
                <a:latin typeface="Consolas"/>
                <a:cs typeface="Consolas"/>
              </a:rPr>
              <a:t>name@institute.uni.se</a:t>
            </a:r>
            <a:endParaRPr lang="en-US">
              <a:latin typeface="Consolas"/>
              <a:cs typeface="Consolas"/>
            </a:endParaRPr>
          </a:p>
          <a:p>
            <a:endParaRPr lang="en-US"/>
          </a:p>
          <a:p>
            <a:r>
              <a:rPr lang="en-US"/>
              <a:t>Specify mail </a:t>
            </a:r>
            <a:r>
              <a:rPr lang="en-US" err="1"/>
              <a:t>occassion</a:t>
            </a:r>
            <a:endParaRPr lang="en-US">
              <a:latin typeface="Consolas"/>
              <a:cs typeface="Consolas"/>
            </a:endParaRPr>
          </a:p>
          <a:p>
            <a:pPr marL="909637" lvl="2" indent="0">
              <a:buNone/>
            </a:pPr>
            <a:r>
              <a:rPr lang="en-US">
                <a:latin typeface="Consolas"/>
                <a:cs typeface="Consolas"/>
              </a:rPr>
              <a:t>#SBATCH --mail-type=END</a:t>
            </a:r>
          </a:p>
          <a:p>
            <a:endParaRPr lang="en-US"/>
          </a:p>
          <a:p>
            <a:r>
              <a:rPr lang="en-US"/>
              <a:t>Valid types include (multiple possible – comma separate):</a:t>
            </a:r>
          </a:p>
          <a:p>
            <a:pPr lvl="1"/>
            <a:r>
              <a:rPr lang="sv-SE"/>
              <a:t>BEGIN  </a:t>
            </a:r>
          </a:p>
          <a:p>
            <a:pPr lvl="1"/>
            <a:r>
              <a:rPr lang="sv-SE"/>
              <a:t>END</a:t>
            </a:r>
          </a:p>
          <a:p>
            <a:pPr lvl="1"/>
            <a:r>
              <a:rPr lang="sv-SE"/>
              <a:t>FAIL</a:t>
            </a:r>
          </a:p>
          <a:p>
            <a:pPr lvl="1"/>
            <a:r>
              <a:rPr lang="sv-SE"/>
              <a:t>TIME_LIMIT,  TIME_LIMIT_90, TIME_LIMIT_80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996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371B0-1BFA-3644-8F5B-D4D47A132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Get your </a:t>
            </a:r>
            <a:r>
              <a:rPr lang="en-GB" err="1"/>
              <a:t>jobscript</a:t>
            </a:r>
            <a:r>
              <a:rPr lang="en-GB"/>
              <a:t> into the output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7877D4-2DE7-C942-A8B7-6B596521AA26}"/>
              </a:ext>
            </a:extLst>
          </p:cNvPr>
          <p:cNvSpPr/>
          <p:nvPr/>
        </p:nvSpPr>
        <p:spPr bwMode="auto">
          <a:xfrm>
            <a:off x="1047823" y="4378634"/>
            <a:ext cx="7603872" cy="6893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A295D-4ABF-974C-A719-F8B6C44BA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It is often useful to get your </a:t>
            </a:r>
            <a:r>
              <a:rPr lang="en-GB" err="1"/>
              <a:t>jobscript</a:t>
            </a:r>
            <a:r>
              <a:rPr lang="en-GB"/>
              <a:t> into the job output</a:t>
            </a:r>
          </a:p>
          <a:p>
            <a:pPr lvl="1"/>
            <a:r>
              <a:rPr lang="en-GB"/>
              <a:t>E.g. when developing scripts</a:t>
            </a:r>
          </a:p>
          <a:p>
            <a:pPr lvl="1"/>
            <a:endParaRPr lang="en-GB"/>
          </a:p>
          <a:p>
            <a:r>
              <a:rPr lang="en-GB"/>
              <a:t>Add the following as the first line of the script portion (after the last </a:t>
            </a:r>
            <a:r>
              <a:rPr lang="en-GB" b="1">
                <a:latin typeface="Courier" pitchFamily="2" charset="0"/>
              </a:rPr>
              <a:t>#SBATCH</a:t>
            </a:r>
            <a:r>
              <a:rPr lang="en-GB">
                <a:latin typeface="Courier" pitchFamily="2" charset="0"/>
              </a:rPr>
              <a:t> </a:t>
            </a:r>
            <a:r>
              <a:rPr lang="en-GB"/>
              <a:t>line) </a:t>
            </a:r>
          </a:p>
          <a:p>
            <a:pPr lvl="1"/>
            <a:endParaRPr lang="en-GB"/>
          </a:p>
          <a:p>
            <a:pPr marL="452438" lvl="1" indent="0">
              <a:buNone/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cat $0</a:t>
            </a:r>
          </a:p>
        </p:txBody>
      </p:sp>
    </p:spTree>
    <p:extLst>
      <p:ext uri="{BB962C8B-B14F-4D97-AF65-F5344CB8AC3E}">
        <p14:creationId xmlns:p14="http://schemas.microsoft.com/office/powerpoint/2010/main" val="3639739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Using the local disk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err="1"/>
              <a:t>Optimising</a:t>
            </a:r>
            <a:r>
              <a:rPr lang="en-US"/>
              <a:t> disk I/O </a:t>
            </a:r>
          </a:p>
        </p:txBody>
      </p:sp>
    </p:spTree>
    <p:extLst>
      <p:ext uri="{BB962C8B-B14F-4D97-AF65-F5344CB8AC3E}">
        <p14:creationId xmlns:p14="http://schemas.microsoft.com/office/powerpoint/2010/main" val="436687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Reminder:</a:t>
            </a:r>
            <a:br>
              <a:rPr lang="en-US"/>
            </a:br>
            <a:r>
              <a:rPr lang="en-US"/>
              <a:t>Schematic view: HPC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6" y="1848670"/>
            <a:ext cx="4373731" cy="3563159"/>
          </a:xfrm>
        </p:spPr>
        <p:txBody>
          <a:bodyPr/>
          <a:lstStyle/>
          <a:p>
            <a:r>
              <a:rPr lang="en-US"/>
              <a:t>Many compute nodes</a:t>
            </a:r>
          </a:p>
          <a:p>
            <a:r>
              <a:rPr lang="en-US"/>
              <a:t>Global storage disks</a:t>
            </a:r>
          </a:p>
          <a:p>
            <a:pPr lvl="1"/>
            <a:r>
              <a:rPr lang="en-US"/>
              <a:t>Shared on entire cluster</a:t>
            </a:r>
          </a:p>
          <a:p>
            <a:pPr lvl="1"/>
            <a:r>
              <a:rPr lang="en-US"/>
              <a:t>Visible from all nodes</a:t>
            </a:r>
          </a:p>
          <a:p>
            <a:r>
              <a:rPr lang="en-US"/>
              <a:t>Node-local disks</a:t>
            </a:r>
          </a:p>
          <a:p>
            <a:pPr lvl="1"/>
            <a:r>
              <a:rPr lang="en-US"/>
              <a:t>Best performance</a:t>
            </a:r>
          </a:p>
          <a:p>
            <a:pPr lvl="1"/>
            <a:r>
              <a:rPr lang="en-US"/>
              <a:t>Visible only inside node</a:t>
            </a:r>
          </a:p>
          <a:p>
            <a:pPr lvl="1"/>
            <a:r>
              <a:rPr lang="en-US"/>
              <a:t>Available while job is active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122" name="Group 121"/>
          <p:cNvGrpSpPr/>
          <p:nvPr/>
        </p:nvGrpSpPr>
        <p:grpSpPr>
          <a:xfrm>
            <a:off x="7426980" y="1793058"/>
            <a:ext cx="828595" cy="3413723"/>
            <a:chOff x="7426980" y="1793058"/>
            <a:chExt cx="828595" cy="3413723"/>
          </a:xfrm>
        </p:grpSpPr>
        <p:grpSp>
          <p:nvGrpSpPr>
            <p:cNvPr id="46" name="Group 45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7" name="Group 6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5" name="Rectangle 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" name="Rectangle 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" name="Group 7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" name="Rectangle 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0" name="Rectangle 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" name="Rectangle 1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0" name="Rectangle 1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" name="Rectangle 1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8" name="Rectangle 1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2" name="Rectangle 2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4" name="Straight Connector 23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7" name="Oval 26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9" name="Elbow Connector 28"/>
              <p:cNvCxnSpPr>
                <a:stCxn id="22" idx="2"/>
                <a:endCxn id="27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8" name="Rectangle 37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40" name="Elbow Connector 39"/>
              <p:cNvCxnSpPr>
                <a:stCxn id="22" idx="1"/>
                <a:endCxn id="38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Elbow Connector 40"/>
              <p:cNvCxnSpPr>
                <a:stCxn id="38" idx="1"/>
                <a:endCxn id="10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3497828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47" name="Group 46"/>
            <p:cNvGrpSpPr>
              <a:grpSpLocks noChangeAspect="1"/>
            </p:cNvGrpSpPr>
            <p:nvPr/>
          </p:nvGrpSpPr>
          <p:grpSpPr>
            <a:xfrm>
              <a:off x="7431700" y="2713414"/>
              <a:ext cx="819155" cy="1479449"/>
              <a:chOff x="4064000" y="1866900"/>
              <a:chExt cx="3276600" cy="5917796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55" name="Group 5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66" name="Group 6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70" name="Rectangle 6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71" name="Rectangle 7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8" name="Rectangle 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9" name="Rectangle 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56" name="Group 5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4" name="Rectangle 6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5" name="Rectangle 6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1" name="Group 6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2" name="Rectangle 6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3" name="Rectangle 6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57" name="Rectangle 5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58" name="Straight Connector 5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9" name="Straight Connector 5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50" name="Oval 4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51" name="Elbow Connector 50"/>
              <p:cNvCxnSpPr>
                <a:stCxn id="57" idx="2"/>
                <a:endCxn id="5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2" name="Rectangle 5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3" name="Elbow Connector 52"/>
              <p:cNvCxnSpPr>
                <a:stCxn id="57" idx="1"/>
                <a:endCxn id="5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4" name="Elbow Connector 53"/>
              <p:cNvCxnSpPr>
                <a:stCxn id="52" idx="1"/>
                <a:endCxn id="77" idx="1"/>
              </p:cNvCxnSpPr>
              <p:nvPr/>
            </p:nvCxnSpPr>
            <p:spPr bwMode="auto">
              <a:xfrm rot="10800000" flipV="1">
                <a:off x="4314384" y="4132804"/>
                <a:ext cx="10660" cy="3651892"/>
              </a:xfrm>
              <a:prstGeom prst="bentConnector3">
                <a:avLst>
                  <a:gd name="adj1" fmla="val 12490056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72" name="Group 71"/>
            <p:cNvGrpSpPr>
              <a:grpSpLocks noChangeAspect="1"/>
            </p:cNvGrpSpPr>
            <p:nvPr/>
          </p:nvGrpSpPr>
          <p:grpSpPr>
            <a:xfrm>
              <a:off x="7429036" y="3626387"/>
              <a:ext cx="819155" cy="701675"/>
              <a:chOff x="4064000" y="1866900"/>
              <a:chExt cx="3276600" cy="2806700"/>
            </a:xfrm>
          </p:grpSpPr>
          <p:sp>
            <p:nvSpPr>
              <p:cNvPr id="73" name="Rectangle 72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80" name="Group 79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91" name="Group 90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5" name="Rectangle 9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6" name="Rectangle 9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3" name="Rectangle 92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4" name="Rectangle 93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81" name="Group 80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85" name="Group 8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9" name="Rectangle 8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0" name="Rectangle 8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6" name="Group 8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7" name="Rectangle 8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88" name="Rectangle 8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82" name="Rectangle 8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4" name="Straight Connector 83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75" name="Oval 74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76" name="Elbow Connector 75"/>
              <p:cNvCxnSpPr>
                <a:stCxn id="82" idx="2"/>
                <a:endCxn id="75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Rectangle 76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78" name="Elbow Connector 77"/>
              <p:cNvCxnSpPr>
                <a:stCxn id="82" idx="1"/>
                <a:endCxn id="77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7" name="Group 9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701675"/>
              <a:chOff x="4064000" y="1866900"/>
              <a:chExt cx="3276600" cy="2806700"/>
            </a:xfrm>
          </p:grpSpPr>
          <p:sp>
            <p:nvSpPr>
              <p:cNvPr id="98" name="Rectangle 9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16" name="Group 11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20" name="Rectangle 1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21" name="Rectangle 1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7" name="Group 11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8" name="Rectangle 11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06" name="Group 10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10" name="Group 10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4" name="Rectangle 1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5" name="Rectangle 1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1" name="Group 11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2" name="Rectangle 11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07" name="Rectangle 10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08" name="Straight Connector 10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9" name="Straight Connector 10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00" name="Oval 9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01" name="Elbow Connector 100"/>
              <p:cNvCxnSpPr>
                <a:stCxn id="107" idx="2"/>
                <a:endCxn id="10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2" name="Rectangle 10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03" name="Elbow Connector 102"/>
              <p:cNvCxnSpPr>
                <a:stCxn id="107" idx="1"/>
                <a:endCxn id="10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3" name="Group 122"/>
          <p:cNvGrpSpPr/>
          <p:nvPr/>
        </p:nvGrpSpPr>
        <p:grpSpPr>
          <a:xfrm>
            <a:off x="5858750" y="1793063"/>
            <a:ext cx="923707" cy="4253023"/>
            <a:chOff x="7331868" y="1793058"/>
            <a:chExt cx="923707" cy="4253023"/>
          </a:xfrm>
        </p:grpSpPr>
        <p:grpSp>
          <p:nvGrpSpPr>
            <p:cNvPr id="124" name="Group 123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200" name="Rectangle 199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207" name="Group 206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218" name="Group 21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2" name="Rectangle 22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3" name="Rectangle 22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9" name="Group 21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0" name="Rectangle 2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1" name="Rectangle 2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208" name="Group 207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212" name="Group 211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6" name="Rectangle 21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7" name="Rectangle 21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3" name="Group 212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4" name="Rectangle 2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5" name="Rectangle 2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09" name="Rectangle 208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10" name="Straight Connector 209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1" name="Straight Connector 210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02" name="Oval 201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03" name="Elbow Connector 202"/>
              <p:cNvCxnSpPr>
                <a:stCxn id="209" idx="2"/>
                <a:endCxn id="202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4" name="Rectangle 203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205" name="Elbow Connector 204"/>
              <p:cNvCxnSpPr>
                <a:stCxn id="209" idx="1"/>
                <a:endCxn id="204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Elbow Connector 205"/>
              <p:cNvCxnSpPr>
                <a:stCxn id="204" idx="1"/>
                <a:endCxn id="13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5217044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>
              <a:off x="7331868" y="2713414"/>
              <a:ext cx="918988" cy="701675"/>
              <a:chOff x="3664672" y="1866900"/>
              <a:chExt cx="3675928" cy="2806700"/>
            </a:xfrm>
          </p:grpSpPr>
          <p:sp>
            <p:nvSpPr>
              <p:cNvPr id="176" name="Rectangle 175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83" name="Group 18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94" name="Group 19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8" name="Rectangle 19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9" name="Rectangle 19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5" name="Group 19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6" name="Rectangle 19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7" name="Rectangle 19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84" name="Group 18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2" name="Rectangle 19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3" name="Rectangle 19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9" name="Group 18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0" name="Rectangle 18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1" name="Rectangle 19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85" name="Rectangle 184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86" name="Straight Connector 185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7" name="Straight Connector 186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78" name="Oval 177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79" name="Elbow Connector 178"/>
              <p:cNvCxnSpPr>
                <a:stCxn id="185" idx="2"/>
                <a:endCxn id="178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80" name="Rectangle 179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81" name="Elbow Connector 180"/>
              <p:cNvCxnSpPr>
                <a:stCxn id="185" idx="1"/>
                <a:endCxn id="180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2" name="Elbow Connector 181"/>
              <p:cNvCxnSpPr>
                <a:stCxn id="180" idx="1"/>
              </p:cNvCxnSpPr>
              <p:nvPr/>
            </p:nvCxnSpPr>
            <p:spPr bwMode="auto">
              <a:xfrm rot="10800000">
                <a:off x="3664672" y="4129178"/>
                <a:ext cx="660368" cy="3629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6" name="Group 125"/>
            <p:cNvGrpSpPr>
              <a:grpSpLocks noChangeAspect="1"/>
            </p:cNvGrpSpPr>
            <p:nvPr/>
          </p:nvGrpSpPr>
          <p:grpSpPr>
            <a:xfrm>
              <a:off x="7429036" y="3279892"/>
              <a:ext cx="819155" cy="1048170"/>
              <a:chOff x="4064000" y="480920"/>
              <a:chExt cx="3276600" cy="4192680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59" name="Group 158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70" name="Group 16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4" name="Rectangle 17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5" name="Rectangle 17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1" name="Group 17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2" name="Rectangle 17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3" name="Rectangle 17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60" name="Group 159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64" name="Group 16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8" name="Rectangle 1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9" name="Rectangle 1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" name="Group 16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6" name="Rectangle 16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7" name="Rectangle 16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61" name="Rectangle 160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62" name="Straight Connector 161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3" name="Straight Connector 162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54" name="Oval 153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55" name="Elbow Connector 154"/>
              <p:cNvCxnSpPr>
                <a:stCxn id="161" idx="2"/>
                <a:endCxn id="154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6" name="Rectangle 155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57" name="Elbow Connector 156"/>
              <p:cNvCxnSpPr>
                <a:stCxn id="161" idx="1"/>
                <a:endCxn id="156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Elbow Connector 157"/>
              <p:cNvCxnSpPr>
                <a:stCxn id="156" idx="1"/>
                <a:endCxn id="180" idx="1"/>
              </p:cNvCxnSpPr>
              <p:nvPr/>
            </p:nvCxnSpPr>
            <p:spPr bwMode="auto">
              <a:xfrm rot="10800000" flipH="1">
                <a:off x="4325040" y="480920"/>
                <a:ext cx="10656" cy="3651892"/>
              </a:xfrm>
              <a:prstGeom prst="bentConnector3">
                <a:avLst>
                  <a:gd name="adj1" fmla="val -18659947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7" name="Group 12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1540975"/>
              <a:chOff x="4064000" y="1866900"/>
              <a:chExt cx="3276600" cy="6163900"/>
            </a:xfrm>
          </p:grpSpPr>
          <p:sp>
            <p:nvSpPr>
              <p:cNvPr id="128" name="Rectangle 12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5" name="Group 13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46" name="Group 14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50" name="Rectangle 14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51" name="Rectangle 15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7" name="Group 14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8" name="Rectangle 14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9" name="Rectangle 14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40" name="Group 13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4" name="Rectangle 14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5" name="Rectangle 14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1" name="Group 14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2" name="Rectangle 14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3" name="Rectangle 14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37" name="Rectangle 13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38" name="Straight Connector 13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9" name="Straight Connector 13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30" name="Oval 12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31" name="Elbow Connector 130"/>
              <p:cNvCxnSpPr>
                <a:stCxn id="137" idx="2"/>
                <a:endCxn id="13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2" name="Rectangle 13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33" name="Elbow Connector 132"/>
              <p:cNvCxnSpPr>
                <a:stCxn id="137" idx="1"/>
                <a:endCxn id="13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Elbow Connector 133"/>
              <p:cNvCxnSpPr>
                <a:stCxn id="132" idx="1"/>
                <a:endCxn id="229" idx="1"/>
              </p:cNvCxnSpPr>
              <p:nvPr/>
            </p:nvCxnSpPr>
            <p:spPr bwMode="auto">
              <a:xfrm rot="10800000" flipV="1">
                <a:off x="4122096" y="4132808"/>
                <a:ext cx="202943" cy="3897992"/>
              </a:xfrm>
              <a:prstGeom prst="bentConnector3">
                <a:avLst>
                  <a:gd name="adj1" fmla="val 989422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229" name="Rectangle 228"/>
          <p:cNvSpPr/>
          <p:nvPr/>
        </p:nvSpPr>
        <p:spPr bwMode="auto">
          <a:xfrm>
            <a:off x="5977826" y="5695248"/>
            <a:ext cx="1607250" cy="7016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Global</a:t>
            </a:r>
          </a:p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Storage</a:t>
            </a:r>
            <a:endParaRPr kumimoji="0" lang="en-US" sz="14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  <p:sp>
        <p:nvSpPr>
          <p:cNvPr id="230" name="Oval 229"/>
          <p:cNvSpPr/>
          <p:nvPr/>
        </p:nvSpPr>
        <p:spPr bwMode="auto">
          <a:xfrm>
            <a:off x="65583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6311596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2" name="Oval 231"/>
          <p:cNvSpPr/>
          <p:nvPr/>
        </p:nvSpPr>
        <p:spPr bwMode="auto">
          <a:xfrm>
            <a:off x="6057608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cxnSp>
        <p:nvCxnSpPr>
          <p:cNvPr id="252" name="Elbow Connector 251"/>
          <p:cNvCxnSpPr>
            <a:endCxn id="77" idx="1"/>
          </p:cNvCxnSpPr>
          <p:nvPr/>
        </p:nvCxnSpPr>
        <p:spPr bwMode="auto">
          <a:xfrm flipV="1">
            <a:off x="7271291" y="4192864"/>
            <a:ext cx="223005" cy="162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8" name="Elbow Connector 257"/>
          <p:cNvCxnSpPr>
            <a:stCxn id="102" idx="1"/>
          </p:cNvCxnSpPr>
          <p:nvPr/>
        </p:nvCxnSpPr>
        <p:spPr bwMode="auto">
          <a:xfrm rot="10800000" flipV="1">
            <a:off x="7213238" y="5071583"/>
            <a:ext cx="288443" cy="99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Elbow Connector 264"/>
          <p:cNvCxnSpPr>
            <a:stCxn id="102" idx="1"/>
          </p:cNvCxnSpPr>
          <p:nvPr/>
        </p:nvCxnSpPr>
        <p:spPr bwMode="auto">
          <a:xfrm rot="10800000" flipV="1">
            <a:off x="5534026" y="5071582"/>
            <a:ext cx="1967655" cy="411641"/>
          </a:xfrm>
          <a:prstGeom prst="bentConnector3">
            <a:avLst>
              <a:gd name="adj1" fmla="val 17244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5" name="Group 34"/>
          <p:cNvGrpSpPr/>
          <p:nvPr/>
        </p:nvGrpSpPr>
        <p:grpSpPr>
          <a:xfrm>
            <a:off x="4462182" y="1788773"/>
            <a:ext cx="819155" cy="701675"/>
            <a:chOff x="4404453" y="1788773"/>
            <a:chExt cx="819155" cy="701675"/>
          </a:xfrm>
        </p:grpSpPr>
        <p:sp>
          <p:nvSpPr>
            <p:cNvPr id="307" name="Rectangle 306"/>
            <p:cNvSpPr/>
            <p:nvPr/>
          </p:nvSpPr>
          <p:spPr bwMode="auto">
            <a:xfrm>
              <a:off x="4404453" y="1788773"/>
              <a:ext cx="819155" cy="7016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200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n-lt"/>
                  <a:cs typeface="Comic Sans MS"/>
                </a:rPr>
                <a:t>FE</a:t>
              </a:r>
            </a:p>
          </p:txBody>
        </p:sp>
        <p:grpSp>
          <p:nvGrpSpPr>
            <p:cNvPr id="308" name="Group 307"/>
            <p:cNvGrpSpPr/>
            <p:nvPr/>
          </p:nvGrpSpPr>
          <p:grpSpPr>
            <a:xfrm>
              <a:off x="4672904" y="1842296"/>
              <a:ext cx="502535" cy="381422"/>
              <a:chOff x="4172648" y="2080992"/>
              <a:chExt cx="2010126" cy="1525688"/>
            </a:xfrm>
          </p:grpSpPr>
          <p:grpSp>
            <p:nvGrpSpPr>
              <p:cNvPr id="314" name="Group 313"/>
              <p:cNvGrpSpPr/>
              <p:nvPr/>
            </p:nvGrpSpPr>
            <p:grpSpPr>
              <a:xfrm>
                <a:off x="4174693" y="2088243"/>
                <a:ext cx="897794" cy="683893"/>
                <a:chOff x="4428680" y="2088244"/>
                <a:chExt cx="745668" cy="527958"/>
              </a:xfrm>
            </p:grpSpPr>
            <p:grpSp>
              <p:nvGrpSpPr>
                <p:cNvPr id="325" name="Group 324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9" name="Rectangle 328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30" name="Rectangle 329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6" name="Group 325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7" name="Rectangle 326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8" name="Rectangle 327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315" name="Group 314"/>
              <p:cNvGrpSpPr/>
              <p:nvPr/>
            </p:nvGrpSpPr>
            <p:grpSpPr>
              <a:xfrm>
                <a:off x="5297448" y="2080992"/>
                <a:ext cx="885325" cy="683888"/>
                <a:chOff x="4428680" y="2088244"/>
                <a:chExt cx="745668" cy="527958"/>
              </a:xfrm>
            </p:grpSpPr>
            <p:grpSp>
              <p:nvGrpSpPr>
                <p:cNvPr id="319" name="Group 318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3" name="Rectangle 322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4" name="Rectangle 323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0" name="Group 319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1" name="Rectangle 320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2" name="Rectangle 321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sp>
            <p:nvSpPr>
              <p:cNvPr id="316" name="Rectangle 315"/>
              <p:cNvSpPr/>
              <p:nvPr/>
            </p:nvSpPr>
            <p:spPr bwMode="auto">
              <a:xfrm>
                <a:off x="4172648" y="3004357"/>
                <a:ext cx="2010126" cy="602323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58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317" name="Straight Connector 316"/>
              <p:cNvCxnSpPr/>
              <p:nvPr/>
            </p:nvCxnSpPr>
            <p:spPr bwMode="auto">
              <a:xfrm>
                <a:off x="4622567" y="2757623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5747375" y="2764885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09" name="Oval 308"/>
            <p:cNvSpPr/>
            <p:nvPr/>
          </p:nvSpPr>
          <p:spPr bwMode="auto">
            <a:xfrm>
              <a:off x="4970434" y="2261817"/>
              <a:ext cx="205005" cy="19956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cs typeface="Local Disk"/>
              </a:endParaRPr>
            </a:p>
          </p:txBody>
        </p:sp>
        <p:cxnSp>
          <p:nvCxnSpPr>
            <p:cNvPr id="310" name="Elbow Connector 309"/>
            <p:cNvCxnSpPr>
              <a:stCxn id="316" idx="2"/>
              <a:endCxn id="309" idx="2"/>
            </p:cNvCxnSpPr>
            <p:nvPr/>
          </p:nvCxnSpPr>
          <p:spPr bwMode="auto">
            <a:xfrm rot="16200000" flipH="1">
              <a:off x="4878362" y="2269527"/>
              <a:ext cx="137881" cy="4626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1" name="Rectangle 310"/>
            <p:cNvSpPr/>
            <p:nvPr/>
          </p:nvSpPr>
          <p:spPr bwMode="auto">
            <a:xfrm>
              <a:off x="4469713" y="2267260"/>
              <a:ext cx="228590" cy="17598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</a:endParaRPr>
            </a:p>
          </p:txBody>
        </p:sp>
        <p:cxnSp>
          <p:nvCxnSpPr>
            <p:cNvPr id="312" name="Elbow Connector 311"/>
            <p:cNvCxnSpPr>
              <a:stCxn id="316" idx="1"/>
              <a:endCxn id="311" idx="0"/>
            </p:cNvCxnSpPr>
            <p:nvPr/>
          </p:nvCxnSpPr>
          <p:spPr bwMode="auto">
            <a:xfrm rot="10800000" flipV="1">
              <a:off x="4584008" y="2148428"/>
              <a:ext cx="88896" cy="11883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3" name="Elbow Connector 312"/>
          <p:cNvCxnSpPr>
            <a:stCxn id="311" idx="2"/>
          </p:cNvCxnSpPr>
          <p:nvPr/>
        </p:nvCxnSpPr>
        <p:spPr bwMode="auto">
          <a:xfrm rot="5400000" flipH="1" flipV="1">
            <a:off x="5280332" y="1712698"/>
            <a:ext cx="91947" cy="1369138"/>
          </a:xfrm>
          <a:prstGeom prst="bentConnector4">
            <a:avLst>
              <a:gd name="adj1" fmla="val -248621"/>
              <a:gd name="adj2" fmla="val 64413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2" name="Oval 331"/>
          <p:cNvSpPr/>
          <p:nvPr/>
        </p:nvSpPr>
        <p:spPr bwMode="auto">
          <a:xfrm>
            <a:off x="6802793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3" name="Oval 332"/>
          <p:cNvSpPr/>
          <p:nvPr/>
        </p:nvSpPr>
        <p:spPr bwMode="auto">
          <a:xfrm>
            <a:off x="70536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4" name="Oval 333"/>
          <p:cNvSpPr/>
          <p:nvPr/>
        </p:nvSpPr>
        <p:spPr bwMode="auto">
          <a:xfrm>
            <a:off x="72949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</p:spTree>
    <p:extLst>
      <p:ext uri="{BB962C8B-B14F-4D97-AF65-F5344CB8AC3E}">
        <p14:creationId xmlns:p14="http://schemas.microsoft.com/office/powerpoint/2010/main" val="3667607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Node local disks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57538" y="1558604"/>
            <a:ext cx="7587440" cy="3853226"/>
          </a:xfrm>
        </p:spPr>
        <p:txBody>
          <a:bodyPr/>
          <a:lstStyle/>
          <a:p>
            <a:r>
              <a:rPr lang="en-US"/>
              <a:t>Often nodes (e.g. </a:t>
            </a:r>
            <a:r>
              <a:rPr lang="en-US" err="1"/>
              <a:t>Tetralith</a:t>
            </a:r>
            <a:r>
              <a:rPr lang="en-US"/>
              <a:t>, COSMOS) have a local disk</a:t>
            </a:r>
          </a:p>
          <a:p>
            <a:pPr lvl="1"/>
            <a:r>
              <a:rPr lang="en-US"/>
              <a:t>Best performance (access time, bandwidth)</a:t>
            </a:r>
          </a:p>
          <a:p>
            <a:pPr lvl="1"/>
            <a:r>
              <a:rPr lang="en-US"/>
              <a:t>Shared only between the cores of the node</a:t>
            </a:r>
          </a:p>
          <a:p>
            <a:pPr lvl="1"/>
            <a:r>
              <a:rPr lang="en-US"/>
              <a:t>Shared between all users of the node</a:t>
            </a:r>
          </a:p>
          <a:p>
            <a:pPr lvl="1"/>
            <a:r>
              <a:rPr lang="en-US"/>
              <a:t>Multi-node jobs: each node has </a:t>
            </a:r>
            <a:r>
              <a:rPr lang="en-US" b="1"/>
              <a:t>different</a:t>
            </a:r>
            <a:r>
              <a:rPr lang="en-US"/>
              <a:t> local disk</a:t>
            </a:r>
          </a:p>
          <a:p>
            <a:r>
              <a:rPr lang="en-US"/>
              <a:t>Need to: </a:t>
            </a:r>
          </a:p>
          <a:p>
            <a:pPr lvl="1"/>
            <a:r>
              <a:rPr lang="en-US"/>
              <a:t>Copy input files onto local disk(s) before program start</a:t>
            </a:r>
          </a:p>
          <a:p>
            <a:pPr lvl="1"/>
            <a:r>
              <a:rPr lang="en-US"/>
              <a:t>Start your program from local disk</a:t>
            </a:r>
          </a:p>
          <a:p>
            <a:pPr lvl="1"/>
            <a:r>
              <a:rPr lang="en-US"/>
              <a:t>Copy results from local disk after program finish</a:t>
            </a:r>
          </a:p>
          <a:p>
            <a:r>
              <a:rPr lang="en-US"/>
              <a:t>Use job script to do so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703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9F1B6-6563-BE12-84B8-EBD6EE6C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Examples for sizes of node local disk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3777C5B-2407-C9A3-96F4-84247F43E4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10793"/>
              </p:ext>
            </p:extLst>
          </p:nvPr>
        </p:nvGraphicFramePr>
        <p:xfrm>
          <a:off x="643263" y="2256942"/>
          <a:ext cx="758825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4410">
                  <a:extLst>
                    <a:ext uri="{9D8B030D-6E8A-4147-A177-3AD203B41FA5}">
                      <a16:colId xmlns:a16="http://schemas.microsoft.com/office/drawing/2014/main" val="148202394"/>
                    </a:ext>
                  </a:extLst>
                </a:gridCol>
                <a:gridCol w="3613840">
                  <a:extLst>
                    <a:ext uri="{9D8B030D-6E8A-4147-A177-3AD203B41FA5}">
                      <a16:colId xmlns:a16="http://schemas.microsoft.com/office/drawing/2014/main" val="2810138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Local disk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344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COSMOS standard node (LUNARC)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1.6 TB SSD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66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err="1"/>
                        <a:t>Tetralith</a:t>
                      </a:r>
                      <a:r>
                        <a:rPr lang="en-GB"/>
                        <a:t> standard node (NSC)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240 GB SSD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630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Kebnekaise standard node (HPC2N)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170 GB SSD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227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9025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Useful UNIX variables to access</a:t>
            </a:r>
            <a:br>
              <a:rPr lang="en-US"/>
            </a:br>
            <a:r>
              <a:rPr lang="en-US"/>
              <a:t>local disks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0365654"/>
              </p:ext>
            </p:extLst>
          </p:nvPr>
        </p:nvGraphicFramePr>
        <p:xfrm>
          <a:off x="757864" y="1874640"/>
          <a:ext cx="7545499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5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939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Variable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Addressed 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Consolas"/>
                          <a:cs typeface="Consolas"/>
                        </a:rPr>
                        <a:t>SNIC_TMP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node-local disk</a:t>
                      </a:r>
                    </a:p>
                    <a:p>
                      <a:r>
                        <a:rPr lang="en-US"/>
                        <a:t>copy</a:t>
                      </a:r>
                      <a:r>
                        <a:rPr lang="en-US" baseline="0"/>
                        <a:t> your input data here and start your program from here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Consolas"/>
                          <a:cs typeface="Consolas"/>
                        </a:rPr>
                        <a:t>SLURM_SUBMIT_DIR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submission directory in </a:t>
                      </a:r>
                      <a:r>
                        <a:rPr lang="en-US" b="1"/>
                        <a:t>SLURM</a:t>
                      </a:r>
                    </a:p>
                    <a:p>
                      <a:r>
                        <a:rPr lang="en-US"/>
                        <a:t>Directory</a:t>
                      </a:r>
                      <a:r>
                        <a:rPr lang="en-US" baseline="0"/>
                        <a:t> where you ran </a:t>
                      </a:r>
                      <a:r>
                        <a:rPr lang="en-US" baseline="0" err="1">
                          <a:latin typeface="Consolas"/>
                          <a:cs typeface="Consolas"/>
                        </a:rPr>
                        <a:t>sbatch</a:t>
                      </a:r>
                      <a:endParaRPr lang="en-US">
                        <a:latin typeface="Consolas"/>
                        <a:cs typeface="Consola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F0D775E-0FA1-DC51-D20E-F0D4287312EE}"/>
              </a:ext>
            </a:extLst>
          </p:cNvPr>
          <p:cNvSpPr txBox="1">
            <a:spLocks/>
          </p:cNvSpPr>
          <p:nvPr/>
        </p:nvSpPr>
        <p:spPr bwMode="auto">
          <a:xfrm>
            <a:off x="657538" y="4055164"/>
            <a:ext cx="7587440" cy="1580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t" anchorCtr="0" compatLnSpc="1">
            <a:prstTxWarp prst="textNoShape">
              <a:avLst/>
            </a:prstTxWarp>
          </a:bodyPr>
          <a:lstStyle>
            <a:lvl1pPr marL="230188" indent="-230188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Font typeface="Arial" pitchFamily="34" charset="0"/>
              <a:buChar char="•"/>
              <a:defRPr sz="2200" b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1pPr>
            <a:lvl2pPr marL="700088" indent="-247650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Char char="–"/>
              <a:defRPr sz="2200" b="0">
                <a:solidFill>
                  <a:schemeClr val="tx2"/>
                </a:solidFill>
                <a:latin typeface="+mn-lt"/>
                <a:ea typeface="ＭＳ Ｐゴシック" charset="-128"/>
              </a:defRPr>
            </a:lvl2pPr>
            <a:lvl3pPr marL="1089025" indent="-179388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Font typeface="Lucida Grande"/>
              <a:buChar char="»"/>
              <a:defRPr sz="2000" b="0">
                <a:solidFill>
                  <a:schemeClr val="tx2"/>
                </a:solidFill>
                <a:latin typeface="+mn-lt"/>
                <a:ea typeface="ＭＳ Ｐゴシック" charset="-128"/>
              </a:defRPr>
            </a:lvl3pPr>
            <a:lvl4pPr marL="1550988" indent="-193675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Char char="–"/>
              <a:defRPr sz="2000" b="0">
                <a:solidFill>
                  <a:schemeClr val="tx2"/>
                </a:solidFill>
                <a:latin typeface="+mn-lt"/>
                <a:ea typeface="ＭＳ Ｐゴシック" charset="-128"/>
              </a:defRPr>
            </a:lvl4pPr>
            <a:lvl5pPr marL="20367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939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511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083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655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/>
              <a:t>On some systems $TMPDIR points to the node-local disk as well</a:t>
            </a:r>
          </a:p>
          <a:p>
            <a:pPr lvl="1"/>
            <a:r>
              <a:rPr lang="en-US" kern="0"/>
              <a:t>Check your system if you need this</a:t>
            </a:r>
          </a:p>
          <a:p>
            <a:r>
              <a:rPr lang="en-US" kern="0"/>
              <a:t>Check documentation of ”your” system</a:t>
            </a:r>
          </a:p>
        </p:txBody>
      </p:sp>
    </p:spTree>
    <p:extLst>
      <p:ext uri="{BB962C8B-B14F-4D97-AF65-F5344CB8AC3E}">
        <p14:creationId xmlns:p14="http://schemas.microsoft.com/office/powerpoint/2010/main" val="39272238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UNIX script part:</a:t>
            </a:r>
            <a:br>
              <a:rPr lang="en-US"/>
            </a:br>
            <a:r>
              <a:rPr lang="en-US"/>
              <a:t>Basic job script using local disk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285" y="2000249"/>
            <a:ext cx="7791450" cy="4447755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000">
                <a:latin typeface="Consolas"/>
                <a:cs typeface="Consolas"/>
              </a:rPr>
              <a:t># copy the input data and program to local disk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err="1">
                <a:latin typeface="Consolas"/>
                <a:cs typeface="Consolas"/>
              </a:rPr>
              <a:t>cp</a:t>
            </a:r>
            <a:r>
              <a:rPr lang="en-US" sz="2000">
                <a:latin typeface="Consolas"/>
                <a:cs typeface="Consolas"/>
              </a:rPr>
              <a:t> -p </a:t>
            </a:r>
            <a:r>
              <a:rPr lang="en-US" sz="2000" err="1">
                <a:latin typeface="Consolas"/>
                <a:cs typeface="Consolas"/>
              </a:rPr>
              <a:t>input.dat</a:t>
            </a:r>
            <a:r>
              <a:rPr lang="en-US" sz="2000">
                <a:latin typeface="Consolas"/>
                <a:cs typeface="Consolas"/>
              </a:rPr>
              <a:t>  </a:t>
            </a:r>
            <a:r>
              <a:rPr lang="en-US" sz="2000" b="1">
                <a:latin typeface="Consolas"/>
                <a:cs typeface="Consolas"/>
              </a:rPr>
              <a:t>$SNIC_TMP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err="1">
                <a:latin typeface="Consolas"/>
                <a:cs typeface="Consolas"/>
              </a:rPr>
              <a:t>cp</a:t>
            </a:r>
            <a:r>
              <a:rPr lang="en-US" sz="2000">
                <a:latin typeface="Consolas"/>
                <a:cs typeface="Consolas"/>
              </a:rPr>
              <a:t> -p </a:t>
            </a:r>
            <a:r>
              <a:rPr lang="en-US" sz="2000" err="1">
                <a:latin typeface="Consolas"/>
                <a:cs typeface="Consolas"/>
              </a:rPr>
              <a:t>my_program</a:t>
            </a:r>
            <a:r>
              <a:rPr lang="en-US" sz="2000">
                <a:latin typeface="Consolas"/>
                <a:cs typeface="Consolas"/>
              </a:rPr>
              <a:t> </a:t>
            </a:r>
            <a:r>
              <a:rPr lang="en-US" sz="2000" b="1">
                <a:latin typeface="Consolas"/>
                <a:cs typeface="Consolas"/>
              </a:rPr>
              <a:t>$SNIC_TMP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US" sz="2000">
                <a:latin typeface="Consolas"/>
                <a:cs typeface="Consolas"/>
              </a:rPr>
            </a:br>
            <a:r>
              <a:rPr lang="en-US" sz="2000">
                <a:latin typeface="Consolas"/>
                <a:cs typeface="Consolas"/>
              </a:rPr>
              <a:t># change to the execution directory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>
                <a:latin typeface="Consolas"/>
                <a:cs typeface="Consolas"/>
              </a:rPr>
              <a:t>cd </a:t>
            </a:r>
            <a:r>
              <a:rPr lang="en-US" sz="2000" b="1">
                <a:latin typeface="Consolas"/>
                <a:cs typeface="Consolas"/>
              </a:rPr>
              <a:t>$SNIC_TMP</a:t>
            </a:r>
          </a:p>
          <a:p>
            <a:pPr marL="0" indent="0">
              <a:spcBef>
                <a:spcPts val="0"/>
              </a:spcBef>
              <a:buNone/>
            </a:pPr>
            <a:br>
              <a:rPr lang="en-US" sz="2000">
                <a:latin typeface="Consolas"/>
                <a:cs typeface="Consolas"/>
              </a:rPr>
            </a:br>
            <a:r>
              <a:rPr lang="en-US" sz="2000">
                <a:latin typeface="Consolas"/>
                <a:cs typeface="Consolas"/>
              </a:rPr>
              <a:t># run the program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>
                <a:latin typeface="Consolas"/>
                <a:cs typeface="Consolas"/>
              </a:rPr>
              <a:t>./</a:t>
            </a:r>
            <a:r>
              <a:rPr lang="en-US" sz="2000" b="1" err="1">
                <a:latin typeface="Consolas"/>
                <a:cs typeface="Consolas"/>
              </a:rPr>
              <a:t>my_program</a:t>
            </a:r>
            <a:endParaRPr lang="en-US" sz="2000" b="1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br>
              <a:rPr lang="en-US" sz="2000">
                <a:latin typeface="Consolas"/>
                <a:cs typeface="Consolas"/>
              </a:rPr>
            </a:br>
            <a:r>
              <a:rPr lang="en-US" sz="2000">
                <a:latin typeface="Consolas"/>
                <a:cs typeface="Consolas"/>
              </a:rPr>
              <a:t># rescue the results to the submission directory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err="1">
                <a:latin typeface="Consolas"/>
                <a:cs typeface="Consolas"/>
              </a:rPr>
              <a:t>cp</a:t>
            </a:r>
            <a:r>
              <a:rPr lang="en-US" sz="2000">
                <a:latin typeface="Consolas"/>
                <a:cs typeface="Consolas"/>
              </a:rPr>
              <a:t> -p </a:t>
            </a:r>
            <a:r>
              <a:rPr lang="en-US" sz="2000" err="1">
                <a:latin typeface="Consolas"/>
                <a:cs typeface="Consolas"/>
              </a:rPr>
              <a:t>result.dat</a:t>
            </a:r>
            <a:r>
              <a:rPr lang="en-US" sz="2000">
                <a:latin typeface="Consolas"/>
                <a:cs typeface="Consolas"/>
              </a:rPr>
              <a:t> </a:t>
            </a:r>
            <a:r>
              <a:rPr lang="en-US" sz="2000" b="1">
                <a:latin typeface="Consolas"/>
                <a:cs typeface="Consolas"/>
              </a:rPr>
              <a:t>$SLURM_SUBMIT_DIR</a:t>
            </a:r>
          </a:p>
          <a:p>
            <a:pPr marL="0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7572234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Additional Resources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Extra Memory, Multi cores, Multi Nodes</a:t>
            </a:r>
          </a:p>
        </p:txBody>
      </p:sp>
    </p:spTree>
    <p:extLst>
      <p:ext uri="{BB962C8B-B14F-4D97-AF65-F5344CB8AC3E}">
        <p14:creationId xmlns:p14="http://schemas.microsoft.com/office/powerpoint/2010/main" val="1633923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Schematic view: Compute node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7" y="1848670"/>
            <a:ext cx="4595224" cy="4653514"/>
          </a:xfrm>
        </p:spPr>
        <p:txBody>
          <a:bodyPr/>
          <a:lstStyle/>
          <a:p>
            <a:r>
              <a:rPr lang="en-US"/>
              <a:t>Multiprocessor</a:t>
            </a:r>
          </a:p>
          <a:p>
            <a:r>
              <a:rPr lang="en-US"/>
              <a:t>Multicores</a:t>
            </a:r>
          </a:p>
          <a:p>
            <a:r>
              <a:rPr lang="en-US"/>
              <a:t>Shared memory</a:t>
            </a:r>
          </a:p>
          <a:p>
            <a:r>
              <a:rPr lang="en-US"/>
              <a:t>Node-local disk</a:t>
            </a:r>
          </a:p>
          <a:p>
            <a:pPr lvl="1"/>
            <a:r>
              <a:rPr lang="en-US"/>
              <a:t>Fast access</a:t>
            </a:r>
          </a:p>
          <a:p>
            <a:r>
              <a:rPr lang="en-US"/>
              <a:t>Network adapter</a:t>
            </a:r>
          </a:p>
          <a:p>
            <a:endParaRPr lang="en-US"/>
          </a:p>
          <a:p>
            <a:r>
              <a:rPr lang="en-US"/>
              <a:t>Operation: Single task/core</a:t>
            </a:r>
          </a:p>
          <a:p>
            <a:pPr lvl="1"/>
            <a:r>
              <a:rPr lang="en-US"/>
              <a:t>Multiple serial jobs</a:t>
            </a:r>
          </a:p>
          <a:p>
            <a:pPr lvl="1"/>
            <a:r>
              <a:rPr lang="en-US"/>
              <a:t>Parallel multicore job(s)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4064000" y="1866900"/>
            <a:ext cx="3376930" cy="292227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5137799" y="2080992"/>
            <a:ext cx="2010126" cy="1525688"/>
            <a:chOff x="4172648" y="2080992"/>
            <a:chExt cx="2010126" cy="1525688"/>
          </a:xfrm>
        </p:grpSpPr>
        <p:grpSp>
          <p:nvGrpSpPr>
            <p:cNvPr id="13" name="Group 12"/>
            <p:cNvGrpSpPr/>
            <p:nvPr/>
          </p:nvGrpSpPr>
          <p:grpSpPr>
            <a:xfrm>
              <a:off x="4174693" y="2088243"/>
              <a:ext cx="897794" cy="683893"/>
              <a:chOff x="4428680" y="2088244"/>
              <a:chExt cx="745668" cy="527958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4428680" y="2088244"/>
                <a:ext cx="745661" cy="266705"/>
                <a:chOff x="4428680" y="2088244"/>
                <a:chExt cx="745661" cy="266705"/>
              </a:xfrm>
            </p:grpSpPr>
            <p:sp>
              <p:nvSpPr>
                <p:cNvPr id="5" name="Rectangle 4"/>
                <p:cNvSpPr/>
                <p:nvPr/>
              </p:nvSpPr>
              <p:spPr bwMode="auto">
                <a:xfrm>
                  <a:off x="4428680" y="2088244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rPr>
                    <a:t>C0</a:t>
                  </a:r>
                </a:p>
              </p:txBody>
            </p:sp>
            <p:sp>
              <p:nvSpPr>
                <p:cNvPr id="6" name="Rectangle 5"/>
                <p:cNvSpPr/>
                <p:nvPr/>
              </p:nvSpPr>
              <p:spPr bwMode="auto">
                <a:xfrm>
                  <a:off x="4806041" y="2088249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C1</a:t>
                  </a:r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>
                <a:off x="4428687" y="2349497"/>
                <a:ext cx="745661" cy="266705"/>
                <a:chOff x="4428680" y="2088244"/>
                <a:chExt cx="745661" cy="266705"/>
              </a:xfrm>
            </p:grpSpPr>
            <p:sp>
              <p:nvSpPr>
                <p:cNvPr id="9" name="Rectangle 8"/>
                <p:cNvSpPr/>
                <p:nvPr/>
              </p:nvSpPr>
              <p:spPr bwMode="auto">
                <a:xfrm>
                  <a:off x="4428680" y="2088244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C2</a:t>
                  </a:r>
                </a:p>
              </p:txBody>
            </p:sp>
            <p:sp>
              <p:nvSpPr>
                <p:cNvPr id="10" name="Rectangle 9"/>
                <p:cNvSpPr/>
                <p:nvPr/>
              </p:nvSpPr>
              <p:spPr bwMode="auto">
                <a:xfrm>
                  <a:off x="4806041" y="2088249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C3</a:t>
                  </a:r>
                </a:p>
              </p:txBody>
            </p:sp>
          </p:grpSp>
        </p:grpSp>
        <p:grpSp>
          <p:nvGrpSpPr>
            <p:cNvPr id="14" name="Group 13"/>
            <p:cNvGrpSpPr/>
            <p:nvPr/>
          </p:nvGrpSpPr>
          <p:grpSpPr>
            <a:xfrm>
              <a:off x="5297448" y="2080992"/>
              <a:ext cx="885325" cy="683888"/>
              <a:chOff x="4428680" y="2088244"/>
              <a:chExt cx="745668" cy="527958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4428680" y="2088244"/>
                <a:ext cx="745661" cy="266705"/>
                <a:chOff x="4428680" y="2088244"/>
                <a:chExt cx="745661" cy="266705"/>
              </a:xfrm>
            </p:grpSpPr>
            <p:sp>
              <p:nvSpPr>
                <p:cNvPr id="19" name="Rectangle 18"/>
                <p:cNvSpPr/>
                <p:nvPr/>
              </p:nvSpPr>
              <p:spPr bwMode="auto">
                <a:xfrm>
                  <a:off x="4428680" y="2088244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rPr>
                    <a:t>C4</a:t>
                  </a:r>
                </a:p>
              </p:txBody>
            </p:sp>
            <p:sp>
              <p:nvSpPr>
                <p:cNvPr id="20" name="Rectangle 19"/>
                <p:cNvSpPr/>
                <p:nvPr/>
              </p:nvSpPr>
              <p:spPr bwMode="auto">
                <a:xfrm>
                  <a:off x="4806041" y="2088249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C5</a:t>
                  </a:r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4428687" y="2349497"/>
                <a:ext cx="745661" cy="266705"/>
                <a:chOff x="4428680" y="2088244"/>
                <a:chExt cx="745661" cy="266705"/>
              </a:xfrm>
            </p:grpSpPr>
            <p:sp>
              <p:nvSpPr>
                <p:cNvPr id="17" name="Rectangle 16"/>
                <p:cNvSpPr/>
                <p:nvPr/>
              </p:nvSpPr>
              <p:spPr bwMode="auto">
                <a:xfrm>
                  <a:off x="4428680" y="2088244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C6</a:t>
                  </a:r>
                </a:p>
              </p:txBody>
            </p:sp>
            <p:sp>
              <p:nvSpPr>
                <p:cNvPr id="18" name="Rectangle 17"/>
                <p:cNvSpPr/>
                <p:nvPr/>
              </p:nvSpPr>
              <p:spPr bwMode="auto">
                <a:xfrm>
                  <a:off x="4806041" y="2088249"/>
                  <a:ext cx="368300" cy="2667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rPr>
                    <a:t>C7</a:t>
                  </a:r>
                </a:p>
              </p:txBody>
            </p:sp>
          </p:grpSp>
        </p:grpSp>
        <p:sp>
          <p:nvSpPr>
            <p:cNvPr id="22" name="Rectangle 21"/>
            <p:cNvSpPr/>
            <p:nvPr/>
          </p:nvSpPr>
          <p:spPr bwMode="auto">
            <a:xfrm>
              <a:off x="4172648" y="3004357"/>
              <a:ext cx="2010126" cy="60232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58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rPr>
                <a:t>Memory</a:t>
              </a:r>
            </a:p>
          </p:txBody>
        </p:sp>
        <p:cxnSp>
          <p:nvCxnSpPr>
            <p:cNvPr id="24" name="Straight Connector 23"/>
            <p:cNvCxnSpPr/>
            <p:nvPr/>
          </p:nvCxnSpPr>
          <p:spPr bwMode="auto">
            <a:xfrm>
              <a:off x="4622567" y="2757623"/>
              <a:ext cx="0" cy="246735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5747375" y="2764885"/>
              <a:ext cx="0" cy="246735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7" name="Oval 26"/>
          <p:cNvSpPr/>
          <p:nvPr/>
        </p:nvSpPr>
        <p:spPr bwMode="auto">
          <a:xfrm>
            <a:off x="6327909" y="3759074"/>
            <a:ext cx="930141" cy="904366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cs typeface="Local Disk"/>
              </a:rPr>
              <a:t>Local Disk</a:t>
            </a:r>
          </a:p>
        </p:txBody>
      </p:sp>
      <p:cxnSp>
        <p:nvCxnSpPr>
          <p:cNvPr id="29" name="Elbow Connector 28"/>
          <p:cNvCxnSpPr>
            <a:stCxn id="22" idx="2"/>
            <a:endCxn id="27" idx="2"/>
          </p:cNvCxnSpPr>
          <p:nvPr/>
        </p:nvCxnSpPr>
        <p:spPr bwMode="auto">
          <a:xfrm rot="16200000" flipH="1">
            <a:off x="5933097" y="3816444"/>
            <a:ext cx="604577" cy="185047"/>
          </a:xfrm>
          <a:prstGeom prst="bentConnector2">
            <a:avLst/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Rectangle 37"/>
          <p:cNvSpPr/>
          <p:nvPr/>
        </p:nvSpPr>
        <p:spPr bwMode="auto">
          <a:xfrm>
            <a:off x="4325040" y="3780846"/>
            <a:ext cx="914354" cy="70392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</a:rPr>
              <a:t>Network adapter</a:t>
            </a:r>
          </a:p>
        </p:txBody>
      </p:sp>
      <p:cxnSp>
        <p:nvCxnSpPr>
          <p:cNvPr id="40" name="Elbow Connector 39"/>
          <p:cNvCxnSpPr>
            <a:stCxn id="22" idx="1"/>
            <a:endCxn id="38" idx="0"/>
          </p:cNvCxnSpPr>
          <p:nvPr/>
        </p:nvCxnSpPr>
        <p:spPr bwMode="auto">
          <a:xfrm rot="10800000" flipV="1">
            <a:off x="4782217" y="3305518"/>
            <a:ext cx="355582" cy="475327"/>
          </a:xfrm>
          <a:prstGeom prst="bentConnector2">
            <a:avLst/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Elbow Connector 40"/>
          <p:cNvCxnSpPr>
            <a:stCxn id="38" idx="2"/>
          </p:cNvCxnSpPr>
          <p:nvPr/>
        </p:nvCxnSpPr>
        <p:spPr bwMode="auto">
          <a:xfrm rot="16200000" flipH="1">
            <a:off x="4404860" y="4862123"/>
            <a:ext cx="754717" cy="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95844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Memory: A shared resource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7" y="1848670"/>
            <a:ext cx="4127668" cy="4653514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COSMOS: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48 cores/node</a:t>
            </a:r>
          </a:p>
          <a:p>
            <a:endParaRPr lang="en-US"/>
          </a:p>
          <a:p>
            <a:r>
              <a:rPr lang="en-US"/>
              <a:t>256 GB Memory</a:t>
            </a:r>
          </a:p>
          <a:p>
            <a:pPr lvl="1"/>
            <a:r>
              <a:rPr lang="en-US"/>
              <a:t>254000 MB available to users</a:t>
            </a:r>
          </a:p>
          <a:p>
            <a:pPr lvl="1"/>
            <a:r>
              <a:rPr lang="en-US"/>
              <a:t>Default: 5300 MB/core</a:t>
            </a:r>
          </a:p>
          <a:p>
            <a:pPr lvl="1"/>
            <a:endParaRPr lang="en-US"/>
          </a:p>
          <a:p>
            <a:r>
              <a:rPr lang="en-US"/>
              <a:t>1.6 TB local SSD disk space</a:t>
            </a:r>
          </a:p>
          <a:p>
            <a:pPr lvl="1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103146" y="1725792"/>
            <a:ext cx="3366484" cy="3532008"/>
            <a:chOff x="4064000" y="1866900"/>
            <a:chExt cx="3276600" cy="3372582"/>
          </a:xfrm>
        </p:grpSpPr>
        <p:sp>
          <p:nvSpPr>
            <p:cNvPr id="4" name="Rectangle 3"/>
            <p:cNvSpPr/>
            <p:nvPr/>
          </p:nvSpPr>
          <p:spPr bwMode="auto">
            <a:xfrm>
              <a:off x="4064000" y="1866900"/>
              <a:ext cx="3276600" cy="280670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5137799" y="2080992"/>
              <a:ext cx="2010126" cy="1525688"/>
              <a:chOff x="4172648" y="2080992"/>
              <a:chExt cx="2010126" cy="152568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4174693" y="2088243"/>
                <a:ext cx="897794" cy="683893"/>
                <a:chOff x="4428680" y="2088244"/>
                <a:chExt cx="745668" cy="527958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5" name="Rectangle 4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rPr>
                      <a:t>C0</a:t>
                    </a:r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C1</a:t>
                    </a:r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9" name="Rectangle 8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C2</a:t>
                    </a:r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C3</a:t>
                    </a:r>
                  </a:p>
                </p:txBody>
              </p:sp>
            </p:grpSp>
          </p:grpSp>
          <p:grpSp>
            <p:nvGrpSpPr>
              <p:cNvPr id="14" name="Group 13"/>
              <p:cNvGrpSpPr/>
              <p:nvPr/>
            </p:nvGrpSpPr>
            <p:grpSpPr>
              <a:xfrm>
                <a:off x="5297448" y="2080992"/>
                <a:ext cx="885325" cy="683888"/>
                <a:chOff x="4428680" y="2088244"/>
                <a:chExt cx="745668" cy="527958"/>
              </a:xfrm>
            </p:grpSpPr>
            <p:grpSp>
              <p:nvGrpSpPr>
                <p:cNvPr id="15" name="Group 14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19" name="Rectangle 18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rPr>
                      <a:t>C4</a:t>
                    </a:r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C5</a:t>
                    </a:r>
                  </a:p>
                </p:txBody>
              </p:sp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17" name="Rectangle 16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C6</a:t>
                    </a:r>
                  </a:p>
                </p:txBody>
              </p:sp>
              <p:sp>
                <p:nvSpPr>
                  <p:cNvPr id="18" name="Rectangle 17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rPr>
                      <a:t>C7</a:t>
                    </a:r>
                  </a:p>
                </p:txBody>
              </p:sp>
            </p:grpSp>
          </p:grpSp>
          <p:sp>
            <p:nvSpPr>
              <p:cNvPr id="22" name="Rectangle 21"/>
              <p:cNvSpPr/>
              <p:nvPr/>
            </p:nvSpPr>
            <p:spPr bwMode="auto">
              <a:xfrm>
                <a:off x="4172648" y="3004357"/>
                <a:ext cx="2010126" cy="602323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58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rPr>
                  <a:t>Memory</a:t>
                </a:r>
              </a:p>
            </p:txBody>
          </p:sp>
          <p:cxnSp>
            <p:nvCxnSpPr>
              <p:cNvPr id="24" name="Straight Connector 23"/>
              <p:cNvCxnSpPr/>
              <p:nvPr/>
            </p:nvCxnSpPr>
            <p:spPr bwMode="auto">
              <a:xfrm>
                <a:off x="4622567" y="2757623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5747375" y="2764885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7" name="Oval 26"/>
            <p:cNvSpPr/>
            <p:nvPr/>
          </p:nvSpPr>
          <p:spPr bwMode="auto">
            <a:xfrm>
              <a:off x="6327909" y="3759075"/>
              <a:ext cx="820016" cy="79826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rPr>
                <a:t>Local Disk</a:t>
              </a:r>
            </a:p>
          </p:txBody>
        </p:sp>
        <p:cxnSp>
          <p:nvCxnSpPr>
            <p:cNvPr id="29" name="Elbow Connector 28"/>
            <p:cNvCxnSpPr>
              <a:stCxn id="22" idx="2"/>
              <a:endCxn id="27" idx="2"/>
            </p:cNvCxnSpPr>
            <p:nvPr/>
          </p:nvCxnSpPr>
          <p:spPr bwMode="auto">
            <a:xfrm rot="16200000" flipH="1">
              <a:off x="5959623" y="3789918"/>
              <a:ext cx="551525" cy="185047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/>
            <p:cNvSpPr/>
            <p:nvPr/>
          </p:nvSpPr>
          <p:spPr bwMode="auto">
            <a:xfrm>
              <a:off x="4325040" y="3780846"/>
              <a:ext cx="914354" cy="70392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rPr>
                <a:t>Network adapter</a:t>
              </a:r>
            </a:p>
          </p:txBody>
        </p:sp>
        <p:cxnSp>
          <p:nvCxnSpPr>
            <p:cNvPr id="40" name="Elbow Connector 39"/>
            <p:cNvCxnSpPr>
              <a:stCxn id="22" idx="1"/>
              <a:endCxn id="38" idx="0"/>
            </p:cNvCxnSpPr>
            <p:nvPr/>
          </p:nvCxnSpPr>
          <p:spPr bwMode="auto">
            <a:xfrm rot="10800000" flipV="1">
              <a:off x="4782217" y="3305518"/>
              <a:ext cx="355582" cy="475327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Elbow Connector 40"/>
            <p:cNvCxnSpPr>
              <a:stCxn id="38" idx="2"/>
            </p:cNvCxnSpPr>
            <p:nvPr/>
          </p:nvCxnSpPr>
          <p:spPr bwMode="auto">
            <a:xfrm rot="16200000" flipH="1">
              <a:off x="4404860" y="4862123"/>
              <a:ext cx="754717" cy="2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7141545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176310" y="3684292"/>
            <a:ext cx="7212552" cy="500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Memory requirements on COSMOS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8" y="1874326"/>
            <a:ext cx="7587440" cy="3563159"/>
          </a:xfrm>
        </p:spPr>
        <p:txBody>
          <a:bodyPr/>
          <a:lstStyle/>
          <a:p>
            <a:r>
              <a:rPr lang="en-US"/>
              <a:t>Nodes have 256</a:t>
            </a:r>
            <a:r>
              <a:rPr lang="en-US" baseline="0"/>
              <a:t> GB </a:t>
            </a:r>
            <a:r>
              <a:rPr lang="en-US"/>
              <a:t>and</a:t>
            </a:r>
            <a:r>
              <a:rPr lang="en-US" baseline="0"/>
              <a:t> 48 cores</a:t>
            </a:r>
          </a:p>
          <a:p>
            <a:r>
              <a:rPr lang="en-US"/>
              <a:t>Default memory request: </a:t>
            </a:r>
            <a:r>
              <a:rPr lang="en-US" b="1"/>
              <a:t>5300 MB per core</a:t>
            </a:r>
          </a:p>
          <a:p>
            <a:r>
              <a:rPr lang="en-US"/>
              <a:t>If you need more memory</a:t>
            </a:r>
          </a:p>
          <a:p>
            <a:pPr lvl="1"/>
            <a:r>
              <a:rPr lang="en-US"/>
              <a:t>Specify your requirements</a:t>
            </a:r>
          </a:p>
          <a:p>
            <a:pPr marL="452438" lvl="1" indent="0">
              <a:buNone/>
            </a:pPr>
            <a:r>
              <a:rPr lang="en-US">
                <a:latin typeface="Consolas"/>
                <a:cs typeface="Consolas"/>
              </a:rPr>
              <a:t>	#SBATCH --mem-per-</a:t>
            </a:r>
            <a:r>
              <a:rPr lang="en-US" err="1">
                <a:latin typeface="Consolas"/>
                <a:cs typeface="Consolas"/>
              </a:rPr>
              <a:t>cpu</a:t>
            </a:r>
            <a:r>
              <a:rPr lang="en-US">
                <a:latin typeface="Consolas"/>
                <a:cs typeface="Consolas"/>
              </a:rPr>
              <a:t>=10600</a:t>
            </a:r>
            <a:endParaRPr lang="en-US"/>
          </a:p>
          <a:p>
            <a:pPr marL="452438" lvl="1" indent="0">
              <a:buNone/>
            </a:pPr>
            <a:r>
              <a:rPr lang="en-US"/>
              <a:t>	This asks for 10600 MB per core</a:t>
            </a:r>
          </a:p>
          <a:p>
            <a:pPr lvl="1"/>
            <a:r>
              <a:rPr lang="en-US"/>
              <a:t>Results into some cores without memory</a:t>
            </a:r>
          </a:p>
          <a:p>
            <a:pPr lvl="2"/>
            <a:r>
              <a:rPr lang="en-US"/>
              <a:t>Your account gets charged for those</a:t>
            </a:r>
          </a:p>
          <a:p>
            <a:pPr lvl="2"/>
            <a:r>
              <a:rPr lang="en-US"/>
              <a:t>Consider using shared memory parallelism to get (some) use of these idle cores</a:t>
            </a:r>
          </a:p>
        </p:txBody>
      </p:sp>
    </p:spTree>
    <p:extLst>
      <p:ext uri="{BB962C8B-B14F-4D97-AF65-F5344CB8AC3E}">
        <p14:creationId xmlns:p14="http://schemas.microsoft.com/office/powerpoint/2010/main" val="3647360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053900" y="2734901"/>
            <a:ext cx="7126391" cy="99762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Large memory nodes </a:t>
            </a:r>
            <a:br>
              <a:rPr lang="en-US"/>
            </a:br>
            <a:r>
              <a:rPr lang="en-US"/>
              <a:t>Example Aurora LU partition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8" y="1848670"/>
            <a:ext cx="7305383" cy="3563159"/>
          </a:xfrm>
        </p:spPr>
        <p:txBody>
          <a:bodyPr/>
          <a:lstStyle/>
          <a:p>
            <a:pPr marL="0" indent="0">
              <a:buNone/>
            </a:pPr>
            <a:endParaRPr lang="en-US"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256 GB large memory nodes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</a:t>
            </a:r>
            <a:r>
              <a:rPr lang="mr-IN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C mem256GB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--mem-per-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cpu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=12800</a:t>
            </a:r>
          </a:p>
          <a:p>
            <a:pPr marL="452438" lvl="1" indent="0">
              <a:buNone/>
            </a:pPr>
            <a:endParaRPr lang="en-US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Other </a:t>
            </a:r>
            <a:r>
              <a:rPr lang="en-US" err="1">
                <a:ea typeface="Consolas" charset="0"/>
                <a:cs typeface="Consolas" charset="0"/>
              </a:rPr>
              <a:t>centres</a:t>
            </a:r>
            <a:r>
              <a:rPr lang="en-US">
                <a:ea typeface="Consolas" charset="0"/>
                <a:cs typeface="Consolas" charset="0"/>
              </a:rPr>
              <a:t> use different names</a:t>
            </a:r>
          </a:p>
          <a:p>
            <a:pPr lvl="1"/>
            <a:r>
              <a:rPr lang="en-US">
                <a:ea typeface="Consolas" charset="0"/>
                <a:cs typeface="Consolas" charset="0"/>
              </a:rPr>
              <a:t>Check local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04329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BB56D-C2E7-7243-9E33-258CB09C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Memory requirement on Kebnekaise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D69E39-F1B2-A14F-A0D5-886A83963225}"/>
              </a:ext>
            </a:extLst>
          </p:cNvPr>
          <p:cNvSpPr/>
          <p:nvPr/>
        </p:nvSpPr>
        <p:spPr bwMode="auto">
          <a:xfrm>
            <a:off x="1131035" y="4578814"/>
            <a:ext cx="7212552" cy="500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D86DAF-74B7-5E45-8F04-B3A82C14949F}"/>
              </a:ext>
            </a:extLst>
          </p:cNvPr>
          <p:cNvSpPr/>
          <p:nvPr/>
        </p:nvSpPr>
        <p:spPr bwMode="auto">
          <a:xfrm>
            <a:off x="1131035" y="5536784"/>
            <a:ext cx="7212552" cy="500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B6926-96BC-D34D-B649-253EA78A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Physical memory per core:</a:t>
            </a:r>
          </a:p>
          <a:p>
            <a:pPr lvl="1"/>
            <a:r>
              <a:rPr lang="en-GB"/>
              <a:t>  4450 MB  Broadwell node</a:t>
            </a:r>
          </a:p>
          <a:p>
            <a:pPr lvl="1"/>
            <a:r>
              <a:rPr lang="en-GB"/>
              <a:t>  6750 MB  Skylake node</a:t>
            </a:r>
          </a:p>
          <a:p>
            <a:pPr lvl="1"/>
            <a:r>
              <a:rPr lang="en-GB"/>
              <a:t> 41666 MB  Large memory node</a:t>
            </a:r>
          </a:p>
          <a:p>
            <a:r>
              <a:rPr lang="en-GB"/>
              <a:t>Default setting 4450 MB in standard CPU partition</a:t>
            </a:r>
          </a:p>
          <a:p>
            <a:r>
              <a:rPr lang="en-GB"/>
              <a:t>If you ask more cores (e.g. -c 2) you get twice the default</a:t>
            </a:r>
          </a:p>
          <a:p>
            <a:pPr marL="452438" lvl="1" indent="0">
              <a:buNone/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#SBATCH -c 2</a:t>
            </a:r>
          </a:p>
          <a:p>
            <a:r>
              <a:rPr lang="en-GB"/>
              <a:t>If you project has access to the large memory nodes:</a:t>
            </a:r>
          </a:p>
          <a:p>
            <a:pPr marL="452438" lvl="1" indent="0">
              <a:buNone/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#SBATCH -p </a:t>
            </a:r>
            <a:r>
              <a:rPr lang="en-GB" err="1">
                <a:latin typeface="Consolas" panose="020B0609020204030204" pitchFamily="49" charset="0"/>
                <a:cs typeface="Consolas" panose="020B0609020204030204" pitchFamily="49" charset="0"/>
              </a:rPr>
              <a:t>largemem</a:t>
            </a:r>
            <a:endParaRPr lang="en-GB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268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BB56D-C2E7-7243-9E33-258CB09C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Memory requirement on </a:t>
            </a:r>
            <a:r>
              <a:rPr lang="en-GB" err="1"/>
              <a:t>Tetralith</a:t>
            </a:r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D69E39-F1B2-A14F-A0D5-886A83963225}"/>
              </a:ext>
            </a:extLst>
          </p:cNvPr>
          <p:cNvSpPr/>
          <p:nvPr/>
        </p:nvSpPr>
        <p:spPr bwMode="auto">
          <a:xfrm>
            <a:off x="1131035" y="4578814"/>
            <a:ext cx="7212552" cy="500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B6926-96BC-D34D-B649-253EA78A2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Physical memory per node:</a:t>
            </a:r>
          </a:p>
          <a:p>
            <a:pPr lvl="1"/>
            <a:r>
              <a:rPr lang="en-GB"/>
              <a:t>  96 GiB per 32 core standard node</a:t>
            </a:r>
          </a:p>
          <a:p>
            <a:pPr lvl="1"/>
            <a:r>
              <a:rPr lang="en-GB"/>
              <a:t>  96 GiB per GPU node</a:t>
            </a:r>
          </a:p>
          <a:p>
            <a:pPr lvl="1"/>
            <a:r>
              <a:rPr lang="en-GB"/>
              <a:t> 384 GiB  Large memory node</a:t>
            </a:r>
          </a:p>
          <a:p>
            <a:r>
              <a:rPr lang="en-GB"/>
              <a:t>Default setting 2904 MB per core for standard node</a:t>
            </a:r>
          </a:p>
          <a:p>
            <a:r>
              <a:rPr lang="en-GB"/>
              <a:t>To use a large memory node add (</a:t>
            </a:r>
            <a:r>
              <a:rPr lang="en-SE">
                <a:solidFill>
                  <a:srgbClr val="000000"/>
                </a:solidFill>
                <a:effectLst/>
              </a:rPr>
              <a:t>11616 MB/core)</a:t>
            </a:r>
            <a:endParaRPr lang="en-GB"/>
          </a:p>
          <a:p>
            <a:pPr marL="452438" lvl="1" indent="0">
              <a:buNone/>
            </a:pPr>
            <a:r>
              <a:rPr lang="en-GB">
                <a:latin typeface="Consolas" panose="020B0609020204030204" pitchFamily="49" charset="0"/>
                <a:cs typeface="Consolas" panose="020B0609020204030204" pitchFamily="49" charset="0"/>
              </a:rPr>
              <a:t>#SBATCH -C fat</a:t>
            </a:r>
          </a:p>
        </p:txBody>
      </p:sp>
    </p:spTree>
    <p:extLst>
      <p:ext uri="{BB962C8B-B14F-4D97-AF65-F5344CB8AC3E}">
        <p14:creationId xmlns:p14="http://schemas.microsoft.com/office/powerpoint/2010/main" val="752344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118587" y="2721458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35201" y="4072779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/>
            </a:br>
            <a:r>
              <a:rPr lang="en-US"/>
              <a:t>SLURM</a:t>
            </a:r>
            <a:br>
              <a:rPr lang="en-US"/>
            </a:br>
            <a:r>
              <a:rPr lang="en-US"/>
              <a:t>Number of cores and number</a:t>
            </a:r>
            <a:r>
              <a:rPr lang="en-US" baseline="0"/>
              <a:t> of </a:t>
            </a:r>
            <a:r>
              <a:rPr lang="en-US"/>
              <a:t>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the first two suffice (our recommendation):</a:t>
            </a:r>
          </a:p>
          <a:p>
            <a:r>
              <a:rPr lang="en-US" dirty="0"/>
              <a:t>Number of nodes</a:t>
            </a:r>
          </a:p>
          <a:p>
            <a:pPr marL="909637" lvl="2" indent="0">
              <a:buNone/>
            </a:pPr>
            <a:r>
              <a:rPr lang="en-US" dirty="0">
                <a:latin typeface="Consolas"/>
                <a:cs typeface="Consolas"/>
              </a:rPr>
              <a:t>#SBATCH -N 4</a:t>
            </a:r>
          </a:p>
          <a:p>
            <a:endParaRPr lang="en-US" dirty="0"/>
          </a:p>
          <a:p>
            <a:r>
              <a:rPr lang="en-US" dirty="0"/>
              <a:t>Number of tasks per node (max value depends) </a:t>
            </a:r>
            <a:endParaRPr lang="en-US" dirty="0">
              <a:latin typeface="Consolas"/>
              <a:cs typeface="Consolas"/>
            </a:endParaRPr>
          </a:p>
          <a:p>
            <a:pPr marL="909637" lvl="2" indent="0">
              <a:buNone/>
            </a:pPr>
            <a:r>
              <a:rPr lang="en-US" dirty="0">
                <a:latin typeface="Consolas"/>
                <a:cs typeface="Consolas"/>
              </a:rPr>
              <a:t>#SBATCH --tasks-per-node=48</a:t>
            </a:r>
          </a:p>
          <a:p>
            <a:endParaRPr lang="en-US" dirty="0"/>
          </a:p>
          <a:p>
            <a:r>
              <a:rPr lang="en-US" dirty="0"/>
              <a:t>This example will give (and charge) you for 192 cores</a:t>
            </a:r>
          </a:p>
          <a:p>
            <a:pPr lvl="1"/>
            <a:r>
              <a:rPr lang="en-US" dirty="0">
                <a:cs typeface="Consolas"/>
              </a:rPr>
              <a:t>Use 28 cores per node on standard Kebnekaise node</a:t>
            </a:r>
          </a:p>
          <a:p>
            <a:pPr lvl="1"/>
            <a:r>
              <a:rPr lang="en-US" dirty="0">
                <a:cs typeface="Consolas"/>
              </a:rPr>
              <a:t>Use 32 cores per node on standard </a:t>
            </a:r>
            <a:r>
              <a:rPr lang="en-US" dirty="0" err="1">
                <a:cs typeface="Consolas"/>
              </a:rPr>
              <a:t>Tetralith</a:t>
            </a:r>
            <a:r>
              <a:rPr lang="en-US" dirty="0">
                <a:cs typeface="Consolas"/>
              </a:rPr>
              <a:t> nodes</a:t>
            </a:r>
          </a:p>
          <a:p>
            <a:r>
              <a:rPr lang="en-US" dirty="0">
                <a:cs typeface="Consolas" panose="020B0609020204030204" pitchFamily="49" charset="0"/>
              </a:rPr>
              <a:t>Aim to use complete nodes</a:t>
            </a:r>
          </a:p>
          <a:p>
            <a:pPr lvl="1"/>
            <a:endParaRPr lang="en-US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7604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118587" y="4576994"/>
            <a:ext cx="7212552" cy="60584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SLURM:</a:t>
            </a:r>
            <a:br>
              <a:rPr lang="en-US"/>
            </a:br>
            <a:r>
              <a:rPr lang="en-US"/>
              <a:t>Exclusive</a:t>
            </a:r>
            <a:r>
              <a:rPr lang="en-US" baseline="0"/>
              <a:t> node access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Interference between jobs on multi-core hardware</a:t>
            </a:r>
          </a:p>
          <a:p>
            <a:pPr lvl="1"/>
            <a:r>
              <a:rPr lang="en-US"/>
              <a:t>e.g. shared memory busses, shared caches, …</a:t>
            </a:r>
          </a:p>
          <a:p>
            <a:endParaRPr lang="en-US"/>
          </a:p>
          <a:p>
            <a:r>
              <a:rPr lang="en-US"/>
              <a:t>Ask for exclusive node access</a:t>
            </a:r>
          </a:p>
          <a:p>
            <a:r>
              <a:rPr lang="en-US"/>
              <a:t>Aim to use multiples of 20 cores on Aurora</a:t>
            </a:r>
          </a:p>
          <a:p>
            <a:endParaRPr lang="en-US"/>
          </a:p>
          <a:p>
            <a:pPr marL="452438" lvl="1" indent="0">
              <a:buNone/>
            </a:pPr>
            <a:r>
              <a:rPr lang="en-US">
                <a:latin typeface="Consolas"/>
                <a:cs typeface="Consolas"/>
              </a:rPr>
              <a:t>	#SBATCH </a:t>
            </a:r>
            <a:r>
              <a:rPr lang="sv-SE">
                <a:latin typeface="Consolas"/>
                <a:cs typeface="Consolas"/>
              </a:rPr>
              <a:t>--</a:t>
            </a:r>
            <a:r>
              <a:rPr lang="en-US">
                <a:latin typeface="Consolas"/>
                <a:cs typeface="Consolas"/>
              </a:rPr>
              <a:t>exclusive</a:t>
            </a:r>
          </a:p>
          <a:p>
            <a:pPr marL="452438" lvl="1" indent="0">
              <a:buNone/>
            </a:pPr>
            <a:endParaRPr lang="en-US">
              <a:latin typeface="Consolas"/>
              <a:cs typeface="Consolas"/>
            </a:endParaRPr>
          </a:p>
          <a:p>
            <a:r>
              <a:rPr lang="en-US">
                <a:cs typeface="Consolas"/>
              </a:rPr>
              <a:t>Gives and charges you all resources (cores,           (cache-)memory, memory bus, local disc, </a:t>
            </a:r>
            <a:r>
              <a:rPr lang="mr-IN">
                <a:cs typeface="Consolas"/>
              </a:rPr>
              <a:t>…</a:t>
            </a:r>
            <a:r>
              <a:rPr lang="sv-SE">
                <a:cs typeface="Consolas"/>
              </a:rPr>
              <a:t>)</a:t>
            </a:r>
            <a:r>
              <a:rPr lang="en-US">
                <a:latin typeface="Consolas"/>
                <a:cs typeface="Consola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92405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0" dirty="0"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+mj-cs"/>
              </a:rPr>
              <a:t>COSMOS, </a:t>
            </a:r>
            <a:r>
              <a:rPr lang="en-US" sz="3600" b="0" dirty="0" err="1"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+mj-cs"/>
              </a:rPr>
              <a:t>Tetralith</a:t>
            </a:r>
            <a:r>
              <a:rPr lang="en-US" sz="3600" b="0" dirty="0"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+mj-cs"/>
              </a:rPr>
              <a:t>:</a:t>
            </a:r>
            <a:br>
              <a:rPr lang="en-US" sz="3600" b="0" dirty="0"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+mj-cs"/>
              </a:rPr>
            </a:br>
            <a:r>
              <a:rPr lang="sv-SE" dirty="0" err="1"/>
              <a:t>Interactive</a:t>
            </a:r>
            <a:r>
              <a:rPr lang="sv-SE" dirty="0"/>
              <a:t> Jobs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977468" y="2507010"/>
            <a:ext cx="7212552" cy="384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0850" y="1564847"/>
            <a:ext cx="8550275" cy="489865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No </a:t>
            </a:r>
            <a:r>
              <a:rPr lang="en-US" b="1" dirty="0">
                <a:solidFill>
                  <a:srgbClr val="FF0000"/>
                </a:solidFill>
              </a:rPr>
              <a:t>CPU</a:t>
            </a:r>
            <a:r>
              <a:rPr lang="en-US" dirty="0">
                <a:solidFill>
                  <a:srgbClr val="FF0000"/>
                </a:solidFill>
              </a:rPr>
              <a:t> or </a:t>
            </a:r>
            <a:r>
              <a:rPr lang="en-US" b="1" dirty="0">
                <a:solidFill>
                  <a:srgbClr val="FF0000"/>
                </a:solidFill>
              </a:rPr>
              <a:t>memory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intensive</a:t>
            </a:r>
            <a:r>
              <a:rPr lang="en-US" dirty="0">
                <a:solidFill>
                  <a:srgbClr val="FF0000"/>
                </a:solidFill>
              </a:rPr>
              <a:t> jobs on frontend (login machine)</a:t>
            </a:r>
          </a:p>
          <a:p>
            <a:r>
              <a:rPr lang="en-US" dirty="0"/>
              <a:t>Run interactive jobs on compute nodes via SLURM</a:t>
            </a:r>
          </a:p>
          <a:p>
            <a:pPr>
              <a:buNone/>
            </a:pPr>
            <a:r>
              <a:rPr lang="en-US" dirty="0"/>
              <a:t>		</a:t>
            </a:r>
            <a:r>
              <a:rPr lang="en-US" sz="2000" dirty="0">
                <a:latin typeface="Consolas"/>
                <a:cs typeface="Consolas"/>
              </a:rPr>
              <a:t>interactive --tasks-per-node=4 -N 1 -t 60</a:t>
            </a:r>
          </a:p>
          <a:p>
            <a:pPr>
              <a:buNone/>
            </a:pPr>
            <a:r>
              <a:rPr lang="en-US" dirty="0">
                <a:cs typeface="Consolas"/>
              </a:rPr>
              <a:t>	Example asks 4 cores on 1 node for 60 minutes</a:t>
            </a:r>
          </a:p>
          <a:p>
            <a:r>
              <a:rPr lang="en-US" dirty="0">
                <a:cs typeface="Consolas"/>
              </a:rPr>
              <a:t>Not a SLURM feature – many Swedish </a:t>
            </a:r>
            <a:r>
              <a:rPr lang="en-US" dirty="0" err="1">
                <a:cs typeface="Consolas"/>
              </a:rPr>
              <a:t>centres</a:t>
            </a:r>
            <a:r>
              <a:rPr lang="en-US" dirty="0">
                <a:cs typeface="Consolas"/>
              </a:rPr>
              <a:t> offer this</a:t>
            </a:r>
          </a:p>
          <a:p>
            <a:r>
              <a:rPr lang="en-US" dirty="0"/>
              <a:t>Job waits in the queue for resources</a:t>
            </a:r>
          </a:p>
          <a:p>
            <a:r>
              <a:rPr lang="en-US" dirty="0"/>
              <a:t>Shell starts in the invocation directory</a:t>
            </a:r>
          </a:p>
          <a:p>
            <a:pPr lvl="1"/>
            <a:r>
              <a:rPr lang="en-US" b="1" dirty="0"/>
              <a:t>Important</a:t>
            </a:r>
            <a:r>
              <a:rPr lang="en-US" dirty="0"/>
              <a:t>: purge your modules and reload</a:t>
            </a:r>
          </a:p>
          <a:p>
            <a:r>
              <a:rPr lang="en-US" dirty="0"/>
              <a:t>Primarily intended for:</a:t>
            </a:r>
          </a:p>
          <a:p>
            <a:pPr marL="452438" lvl="1" indent="0">
              <a:buNone/>
            </a:pPr>
            <a:r>
              <a:rPr lang="en-US" dirty="0"/>
              <a:t>tests, debug, interactive analyses and heavy compilation</a:t>
            </a:r>
            <a:endParaRPr lang="en-GB" sz="2000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For production runs, use job scripts (batch jobs)</a:t>
            </a:r>
          </a:p>
          <a:p>
            <a:pPr>
              <a:buNone/>
            </a:pP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33420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Projects and Partitions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148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32923" y="5402546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432923" y="3691166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specification:</a:t>
            </a:r>
            <a:br>
              <a:rPr lang="en-US"/>
            </a:br>
            <a:r>
              <a:rPr lang="en-US"/>
              <a:t>SNIC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Users in a </a:t>
            </a:r>
            <a:r>
              <a:rPr lang="en-US" u="sng"/>
              <a:t>single</a:t>
            </a:r>
            <a:r>
              <a:rPr lang="en-US"/>
              <a:t> SNIC project are automatically matched</a:t>
            </a:r>
          </a:p>
          <a:p>
            <a:endParaRPr lang="en-US"/>
          </a:p>
          <a:p>
            <a:r>
              <a:rPr lang="en-US"/>
              <a:t>Users with multiple projects need to specify project</a:t>
            </a:r>
          </a:p>
          <a:p>
            <a:pPr lvl="1"/>
            <a:r>
              <a:rPr lang="en-US"/>
              <a:t>Specify a SNIC project in batch script:</a:t>
            </a:r>
          </a:p>
          <a:p>
            <a:pPr marL="909637" lvl="2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-A snic2020-x-xxx</a:t>
            </a:r>
          </a:p>
          <a:p>
            <a:pPr lvl="1"/>
            <a:endParaRPr lang="en-US"/>
          </a:p>
          <a:p>
            <a:pPr lvl="1"/>
            <a:r>
              <a:rPr lang="en-US"/>
              <a:t>Replace the year and the 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x</a:t>
            </a:r>
            <a:r>
              <a:rPr lang="en-US"/>
              <a:t>-</a:t>
            </a:r>
            <a:r>
              <a:rPr lang="en-US" err="1"/>
              <a:t>es</a:t>
            </a:r>
            <a:r>
              <a:rPr lang="en-US"/>
              <a:t> with project details.  Enquire project string(s) at command prompt</a:t>
            </a:r>
          </a:p>
          <a:p>
            <a:pPr marL="909637" lvl="2" indent="0">
              <a:buNone/>
            </a:pPr>
            <a:r>
              <a:rPr lang="en-US" err="1">
                <a:latin typeface="Consolas" charset="0"/>
                <a:ea typeface="Consolas" charset="0"/>
                <a:cs typeface="Consolas" charset="0"/>
              </a:rPr>
              <a:t>projinfo</a:t>
            </a:r>
            <a:endParaRPr lang="en-US">
              <a:latin typeface="Consolas" charset="0"/>
              <a:ea typeface="Consolas" charset="0"/>
              <a:cs typeface="Consolas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8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Schematic view: HPC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6" y="1848670"/>
            <a:ext cx="4373731" cy="3563159"/>
          </a:xfrm>
        </p:spPr>
        <p:txBody>
          <a:bodyPr/>
          <a:lstStyle/>
          <a:p>
            <a:r>
              <a:rPr lang="en-US"/>
              <a:t>Many compute nodes</a:t>
            </a:r>
          </a:p>
          <a:p>
            <a:pPr lvl="1"/>
            <a:r>
              <a:rPr lang="en-US"/>
              <a:t>Resource intensive jobs</a:t>
            </a:r>
          </a:p>
          <a:p>
            <a:r>
              <a:rPr lang="en-US"/>
              <a:t>Frontend node(s)</a:t>
            </a:r>
          </a:p>
          <a:p>
            <a:pPr lvl="1"/>
            <a:r>
              <a:rPr lang="en-US"/>
              <a:t>Login, Submission, Compile</a:t>
            </a:r>
          </a:p>
          <a:p>
            <a:r>
              <a:rPr lang="en-US"/>
              <a:t>Global storage disks</a:t>
            </a:r>
          </a:p>
          <a:p>
            <a:pPr lvl="1"/>
            <a:r>
              <a:rPr lang="en-US"/>
              <a:t>Shared for entire cluster</a:t>
            </a:r>
          </a:p>
          <a:p>
            <a:pPr lvl="1"/>
            <a:r>
              <a:rPr lang="en-US"/>
              <a:t>Visible from all nodes</a:t>
            </a:r>
          </a:p>
          <a:p>
            <a:r>
              <a:rPr lang="en-US"/>
              <a:t>Node-local disks</a:t>
            </a:r>
          </a:p>
          <a:p>
            <a:pPr lvl="1"/>
            <a:r>
              <a:rPr lang="en-US"/>
              <a:t>Best performance</a:t>
            </a:r>
          </a:p>
          <a:p>
            <a:pPr lvl="1"/>
            <a:r>
              <a:rPr lang="en-US"/>
              <a:t>Visible only inside node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122" name="Group 121"/>
          <p:cNvGrpSpPr/>
          <p:nvPr/>
        </p:nvGrpSpPr>
        <p:grpSpPr>
          <a:xfrm>
            <a:off x="7426980" y="1793058"/>
            <a:ext cx="828595" cy="3413723"/>
            <a:chOff x="7426980" y="1793058"/>
            <a:chExt cx="828595" cy="3413723"/>
          </a:xfrm>
        </p:grpSpPr>
        <p:grpSp>
          <p:nvGrpSpPr>
            <p:cNvPr id="46" name="Group 45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7" name="Group 6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5" name="Rectangle 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" name="Rectangle 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" name="Group 7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" name="Rectangle 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0" name="Rectangle 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" name="Rectangle 1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0" name="Rectangle 1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" name="Rectangle 1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8" name="Rectangle 1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2" name="Rectangle 2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4" name="Straight Connector 23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7" name="Oval 26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9" name="Elbow Connector 28"/>
              <p:cNvCxnSpPr>
                <a:stCxn id="22" idx="2"/>
                <a:endCxn id="27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8" name="Rectangle 37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40" name="Elbow Connector 39"/>
              <p:cNvCxnSpPr>
                <a:stCxn id="22" idx="1"/>
                <a:endCxn id="38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Elbow Connector 40"/>
              <p:cNvCxnSpPr>
                <a:stCxn id="38" idx="1"/>
                <a:endCxn id="10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3497828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47" name="Group 46"/>
            <p:cNvGrpSpPr>
              <a:grpSpLocks noChangeAspect="1"/>
            </p:cNvGrpSpPr>
            <p:nvPr/>
          </p:nvGrpSpPr>
          <p:grpSpPr>
            <a:xfrm>
              <a:off x="7431700" y="2713414"/>
              <a:ext cx="819155" cy="1479449"/>
              <a:chOff x="4064000" y="1866900"/>
              <a:chExt cx="3276600" cy="5917796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55" name="Group 5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66" name="Group 6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70" name="Rectangle 6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71" name="Rectangle 7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8" name="Rectangle 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9" name="Rectangle 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56" name="Group 5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4" name="Rectangle 6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5" name="Rectangle 6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1" name="Group 6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2" name="Rectangle 6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3" name="Rectangle 6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57" name="Rectangle 5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58" name="Straight Connector 5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9" name="Straight Connector 5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50" name="Oval 4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51" name="Elbow Connector 50"/>
              <p:cNvCxnSpPr>
                <a:stCxn id="57" idx="2"/>
                <a:endCxn id="5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2" name="Rectangle 5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3" name="Elbow Connector 52"/>
              <p:cNvCxnSpPr>
                <a:stCxn id="57" idx="1"/>
                <a:endCxn id="5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4" name="Elbow Connector 53"/>
              <p:cNvCxnSpPr>
                <a:stCxn id="52" idx="1"/>
                <a:endCxn id="77" idx="1"/>
              </p:cNvCxnSpPr>
              <p:nvPr/>
            </p:nvCxnSpPr>
            <p:spPr bwMode="auto">
              <a:xfrm rot="10800000" flipV="1">
                <a:off x="4314384" y="4132804"/>
                <a:ext cx="10660" cy="3651892"/>
              </a:xfrm>
              <a:prstGeom prst="bentConnector3">
                <a:avLst>
                  <a:gd name="adj1" fmla="val 12490056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72" name="Group 71"/>
            <p:cNvGrpSpPr>
              <a:grpSpLocks noChangeAspect="1"/>
            </p:cNvGrpSpPr>
            <p:nvPr/>
          </p:nvGrpSpPr>
          <p:grpSpPr>
            <a:xfrm>
              <a:off x="7429036" y="3626387"/>
              <a:ext cx="819155" cy="701675"/>
              <a:chOff x="4064000" y="1866900"/>
              <a:chExt cx="3276600" cy="2806700"/>
            </a:xfrm>
          </p:grpSpPr>
          <p:sp>
            <p:nvSpPr>
              <p:cNvPr id="73" name="Rectangle 72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80" name="Group 79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91" name="Group 90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5" name="Rectangle 9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6" name="Rectangle 9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3" name="Rectangle 92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4" name="Rectangle 93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81" name="Group 80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85" name="Group 8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9" name="Rectangle 8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0" name="Rectangle 8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6" name="Group 8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7" name="Rectangle 8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88" name="Rectangle 8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82" name="Rectangle 8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4" name="Straight Connector 83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75" name="Oval 74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76" name="Elbow Connector 75"/>
              <p:cNvCxnSpPr>
                <a:stCxn id="82" idx="2"/>
                <a:endCxn id="75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Rectangle 76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78" name="Elbow Connector 77"/>
              <p:cNvCxnSpPr>
                <a:stCxn id="82" idx="1"/>
                <a:endCxn id="77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7" name="Group 9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701675"/>
              <a:chOff x="4064000" y="1866900"/>
              <a:chExt cx="3276600" cy="2806700"/>
            </a:xfrm>
          </p:grpSpPr>
          <p:sp>
            <p:nvSpPr>
              <p:cNvPr id="98" name="Rectangle 9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16" name="Group 11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20" name="Rectangle 1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21" name="Rectangle 1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7" name="Group 11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8" name="Rectangle 11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06" name="Group 10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10" name="Group 10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4" name="Rectangle 1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5" name="Rectangle 1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1" name="Group 11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2" name="Rectangle 11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07" name="Rectangle 10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08" name="Straight Connector 10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9" name="Straight Connector 10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00" name="Oval 9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01" name="Elbow Connector 100"/>
              <p:cNvCxnSpPr>
                <a:stCxn id="107" idx="2"/>
                <a:endCxn id="10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2" name="Rectangle 10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03" name="Elbow Connector 102"/>
              <p:cNvCxnSpPr>
                <a:stCxn id="107" idx="1"/>
                <a:endCxn id="10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3" name="Group 122"/>
          <p:cNvGrpSpPr/>
          <p:nvPr/>
        </p:nvGrpSpPr>
        <p:grpSpPr>
          <a:xfrm>
            <a:off x="5858750" y="1793063"/>
            <a:ext cx="923707" cy="4253023"/>
            <a:chOff x="7331868" y="1793058"/>
            <a:chExt cx="923707" cy="4253023"/>
          </a:xfrm>
        </p:grpSpPr>
        <p:grpSp>
          <p:nvGrpSpPr>
            <p:cNvPr id="124" name="Group 123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200" name="Rectangle 199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207" name="Group 206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218" name="Group 21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2" name="Rectangle 22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3" name="Rectangle 22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9" name="Group 21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0" name="Rectangle 2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1" name="Rectangle 2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208" name="Group 207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212" name="Group 211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6" name="Rectangle 21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7" name="Rectangle 21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3" name="Group 212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4" name="Rectangle 2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5" name="Rectangle 2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09" name="Rectangle 208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10" name="Straight Connector 209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1" name="Straight Connector 210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02" name="Oval 201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03" name="Elbow Connector 202"/>
              <p:cNvCxnSpPr>
                <a:stCxn id="209" idx="2"/>
                <a:endCxn id="202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4" name="Rectangle 203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205" name="Elbow Connector 204"/>
              <p:cNvCxnSpPr>
                <a:stCxn id="209" idx="1"/>
                <a:endCxn id="204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Elbow Connector 205"/>
              <p:cNvCxnSpPr>
                <a:stCxn id="204" idx="1"/>
                <a:endCxn id="13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5217044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>
              <a:off x="7331868" y="2713414"/>
              <a:ext cx="918988" cy="701675"/>
              <a:chOff x="3664672" y="1866900"/>
              <a:chExt cx="3675928" cy="2806700"/>
            </a:xfrm>
          </p:grpSpPr>
          <p:sp>
            <p:nvSpPr>
              <p:cNvPr id="176" name="Rectangle 175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83" name="Group 18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94" name="Group 19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8" name="Rectangle 19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9" name="Rectangle 19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5" name="Group 19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6" name="Rectangle 19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7" name="Rectangle 19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84" name="Group 18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2" name="Rectangle 19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3" name="Rectangle 19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9" name="Group 18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0" name="Rectangle 18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1" name="Rectangle 19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85" name="Rectangle 184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86" name="Straight Connector 185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7" name="Straight Connector 186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78" name="Oval 177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79" name="Elbow Connector 178"/>
              <p:cNvCxnSpPr>
                <a:stCxn id="185" idx="2"/>
                <a:endCxn id="178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80" name="Rectangle 179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81" name="Elbow Connector 180"/>
              <p:cNvCxnSpPr>
                <a:stCxn id="185" idx="1"/>
                <a:endCxn id="180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2" name="Elbow Connector 181"/>
              <p:cNvCxnSpPr>
                <a:stCxn id="180" idx="1"/>
              </p:cNvCxnSpPr>
              <p:nvPr/>
            </p:nvCxnSpPr>
            <p:spPr bwMode="auto">
              <a:xfrm rot="10800000">
                <a:off x="3664672" y="4129178"/>
                <a:ext cx="660368" cy="3629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6" name="Group 125"/>
            <p:cNvGrpSpPr>
              <a:grpSpLocks noChangeAspect="1"/>
            </p:cNvGrpSpPr>
            <p:nvPr/>
          </p:nvGrpSpPr>
          <p:grpSpPr>
            <a:xfrm>
              <a:off x="7429036" y="3279892"/>
              <a:ext cx="819155" cy="1048170"/>
              <a:chOff x="4064000" y="480920"/>
              <a:chExt cx="3276600" cy="4192680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59" name="Group 158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70" name="Group 16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4" name="Rectangle 17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5" name="Rectangle 17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1" name="Group 17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2" name="Rectangle 17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3" name="Rectangle 17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60" name="Group 159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64" name="Group 16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8" name="Rectangle 1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9" name="Rectangle 1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" name="Group 16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6" name="Rectangle 16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7" name="Rectangle 16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61" name="Rectangle 160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62" name="Straight Connector 161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3" name="Straight Connector 162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54" name="Oval 153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55" name="Elbow Connector 154"/>
              <p:cNvCxnSpPr>
                <a:stCxn id="161" idx="2"/>
                <a:endCxn id="154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6" name="Rectangle 155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57" name="Elbow Connector 156"/>
              <p:cNvCxnSpPr>
                <a:stCxn id="161" idx="1"/>
                <a:endCxn id="156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Elbow Connector 157"/>
              <p:cNvCxnSpPr>
                <a:stCxn id="156" idx="1"/>
                <a:endCxn id="180" idx="1"/>
              </p:cNvCxnSpPr>
              <p:nvPr/>
            </p:nvCxnSpPr>
            <p:spPr bwMode="auto">
              <a:xfrm rot="10800000" flipH="1">
                <a:off x="4325040" y="480920"/>
                <a:ext cx="10656" cy="3651892"/>
              </a:xfrm>
              <a:prstGeom prst="bentConnector3">
                <a:avLst>
                  <a:gd name="adj1" fmla="val -18659947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7" name="Group 12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1540975"/>
              <a:chOff x="4064000" y="1866900"/>
              <a:chExt cx="3276600" cy="6163900"/>
            </a:xfrm>
          </p:grpSpPr>
          <p:sp>
            <p:nvSpPr>
              <p:cNvPr id="128" name="Rectangle 12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5" name="Group 13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46" name="Group 14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50" name="Rectangle 14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51" name="Rectangle 15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7" name="Group 14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8" name="Rectangle 14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9" name="Rectangle 14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40" name="Group 13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4" name="Rectangle 14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5" name="Rectangle 14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1" name="Group 14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2" name="Rectangle 14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3" name="Rectangle 14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37" name="Rectangle 13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38" name="Straight Connector 13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9" name="Straight Connector 13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30" name="Oval 12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31" name="Elbow Connector 130"/>
              <p:cNvCxnSpPr>
                <a:stCxn id="137" idx="2"/>
                <a:endCxn id="13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2" name="Rectangle 13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33" name="Elbow Connector 132"/>
              <p:cNvCxnSpPr>
                <a:stCxn id="137" idx="1"/>
                <a:endCxn id="13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Elbow Connector 133"/>
              <p:cNvCxnSpPr>
                <a:stCxn id="132" idx="1"/>
                <a:endCxn id="229" idx="1"/>
              </p:cNvCxnSpPr>
              <p:nvPr/>
            </p:nvCxnSpPr>
            <p:spPr bwMode="auto">
              <a:xfrm rot="10800000" flipV="1">
                <a:off x="4122096" y="4132808"/>
                <a:ext cx="202943" cy="3897992"/>
              </a:xfrm>
              <a:prstGeom prst="bentConnector3">
                <a:avLst>
                  <a:gd name="adj1" fmla="val 989422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229" name="Rectangle 228"/>
          <p:cNvSpPr/>
          <p:nvPr/>
        </p:nvSpPr>
        <p:spPr bwMode="auto">
          <a:xfrm>
            <a:off x="5977826" y="5695248"/>
            <a:ext cx="1607250" cy="7016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Global</a:t>
            </a:r>
          </a:p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Storage</a:t>
            </a:r>
            <a:endParaRPr kumimoji="0" lang="en-US" sz="14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  <p:sp>
        <p:nvSpPr>
          <p:cNvPr id="230" name="Oval 229"/>
          <p:cNvSpPr/>
          <p:nvPr/>
        </p:nvSpPr>
        <p:spPr bwMode="auto">
          <a:xfrm>
            <a:off x="65583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6311596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2" name="Oval 231"/>
          <p:cNvSpPr/>
          <p:nvPr/>
        </p:nvSpPr>
        <p:spPr bwMode="auto">
          <a:xfrm>
            <a:off x="6057608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cxnSp>
        <p:nvCxnSpPr>
          <p:cNvPr id="252" name="Elbow Connector 251"/>
          <p:cNvCxnSpPr>
            <a:endCxn id="77" idx="1"/>
          </p:cNvCxnSpPr>
          <p:nvPr/>
        </p:nvCxnSpPr>
        <p:spPr bwMode="auto">
          <a:xfrm flipV="1">
            <a:off x="7271291" y="4192864"/>
            <a:ext cx="223005" cy="162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8" name="Elbow Connector 257"/>
          <p:cNvCxnSpPr>
            <a:stCxn id="102" idx="1"/>
          </p:cNvCxnSpPr>
          <p:nvPr/>
        </p:nvCxnSpPr>
        <p:spPr bwMode="auto">
          <a:xfrm rot="10800000" flipV="1">
            <a:off x="7213238" y="5071583"/>
            <a:ext cx="288443" cy="99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Elbow Connector 264"/>
          <p:cNvCxnSpPr>
            <a:stCxn id="102" idx="1"/>
          </p:cNvCxnSpPr>
          <p:nvPr/>
        </p:nvCxnSpPr>
        <p:spPr bwMode="auto">
          <a:xfrm rot="10800000" flipV="1">
            <a:off x="5534026" y="5071582"/>
            <a:ext cx="1967655" cy="411641"/>
          </a:xfrm>
          <a:prstGeom prst="bentConnector3">
            <a:avLst>
              <a:gd name="adj1" fmla="val 17244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5" name="Group 34"/>
          <p:cNvGrpSpPr/>
          <p:nvPr/>
        </p:nvGrpSpPr>
        <p:grpSpPr>
          <a:xfrm>
            <a:off x="4462182" y="1788773"/>
            <a:ext cx="819155" cy="701675"/>
            <a:chOff x="4404453" y="1788773"/>
            <a:chExt cx="819155" cy="701675"/>
          </a:xfrm>
        </p:grpSpPr>
        <p:sp>
          <p:nvSpPr>
            <p:cNvPr id="307" name="Rectangle 306"/>
            <p:cNvSpPr/>
            <p:nvPr/>
          </p:nvSpPr>
          <p:spPr bwMode="auto">
            <a:xfrm>
              <a:off x="4404453" y="1788773"/>
              <a:ext cx="819155" cy="7016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200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n-lt"/>
                  <a:cs typeface="Comic Sans MS"/>
                </a:rPr>
                <a:t>FE</a:t>
              </a:r>
            </a:p>
          </p:txBody>
        </p:sp>
        <p:grpSp>
          <p:nvGrpSpPr>
            <p:cNvPr id="308" name="Group 307"/>
            <p:cNvGrpSpPr/>
            <p:nvPr/>
          </p:nvGrpSpPr>
          <p:grpSpPr>
            <a:xfrm>
              <a:off x="4672904" y="1842296"/>
              <a:ext cx="502535" cy="381422"/>
              <a:chOff x="4172648" y="2080992"/>
              <a:chExt cx="2010126" cy="1525688"/>
            </a:xfrm>
          </p:grpSpPr>
          <p:grpSp>
            <p:nvGrpSpPr>
              <p:cNvPr id="314" name="Group 313"/>
              <p:cNvGrpSpPr/>
              <p:nvPr/>
            </p:nvGrpSpPr>
            <p:grpSpPr>
              <a:xfrm>
                <a:off x="4174693" y="2088243"/>
                <a:ext cx="897794" cy="683893"/>
                <a:chOff x="4428680" y="2088244"/>
                <a:chExt cx="745668" cy="527958"/>
              </a:xfrm>
            </p:grpSpPr>
            <p:grpSp>
              <p:nvGrpSpPr>
                <p:cNvPr id="325" name="Group 324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9" name="Rectangle 328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30" name="Rectangle 329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6" name="Group 325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7" name="Rectangle 326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8" name="Rectangle 327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315" name="Group 314"/>
              <p:cNvGrpSpPr/>
              <p:nvPr/>
            </p:nvGrpSpPr>
            <p:grpSpPr>
              <a:xfrm>
                <a:off x="5297448" y="2080992"/>
                <a:ext cx="885325" cy="683888"/>
                <a:chOff x="4428680" y="2088244"/>
                <a:chExt cx="745668" cy="527958"/>
              </a:xfrm>
            </p:grpSpPr>
            <p:grpSp>
              <p:nvGrpSpPr>
                <p:cNvPr id="319" name="Group 318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3" name="Rectangle 322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4" name="Rectangle 323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0" name="Group 319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1" name="Rectangle 320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2" name="Rectangle 321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sp>
            <p:nvSpPr>
              <p:cNvPr id="316" name="Rectangle 315"/>
              <p:cNvSpPr/>
              <p:nvPr/>
            </p:nvSpPr>
            <p:spPr bwMode="auto">
              <a:xfrm>
                <a:off x="4172648" y="3004357"/>
                <a:ext cx="2010126" cy="602323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58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317" name="Straight Connector 316"/>
              <p:cNvCxnSpPr/>
              <p:nvPr/>
            </p:nvCxnSpPr>
            <p:spPr bwMode="auto">
              <a:xfrm>
                <a:off x="4622567" y="2757623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5747375" y="2764885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09" name="Oval 308"/>
            <p:cNvSpPr/>
            <p:nvPr/>
          </p:nvSpPr>
          <p:spPr bwMode="auto">
            <a:xfrm>
              <a:off x="4970434" y="2261817"/>
              <a:ext cx="205005" cy="19956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cs typeface="Local Disk"/>
              </a:endParaRPr>
            </a:p>
          </p:txBody>
        </p:sp>
        <p:cxnSp>
          <p:nvCxnSpPr>
            <p:cNvPr id="310" name="Elbow Connector 309"/>
            <p:cNvCxnSpPr>
              <a:stCxn id="316" idx="2"/>
              <a:endCxn id="309" idx="2"/>
            </p:cNvCxnSpPr>
            <p:nvPr/>
          </p:nvCxnSpPr>
          <p:spPr bwMode="auto">
            <a:xfrm rot="16200000" flipH="1">
              <a:off x="4878362" y="2269527"/>
              <a:ext cx="137881" cy="4626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1" name="Rectangle 310"/>
            <p:cNvSpPr/>
            <p:nvPr/>
          </p:nvSpPr>
          <p:spPr bwMode="auto">
            <a:xfrm>
              <a:off x="4469713" y="2267260"/>
              <a:ext cx="228590" cy="17598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</a:endParaRPr>
            </a:p>
          </p:txBody>
        </p:sp>
        <p:cxnSp>
          <p:nvCxnSpPr>
            <p:cNvPr id="312" name="Elbow Connector 311"/>
            <p:cNvCxnSpPr>
              <a:stCxn id="316" idx="1"/>
              <a:endCxn id="311" idx="0"/>
            </p:cNvCxnSpPr>
            <p:nvPr/>
          </p:nvCxnSpPr>
          <p:spPr bwMode="auto">
            <a:xfrm rot="10800000" flipV="1">
              <a:off x="4584008" y="2148428"/>
              <a:ext cx="88896" cy="11883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3" name="Elbow Connector 312"/>
          <p:cNvCxnSpPr>
            <a:stCxn id="311" idx="2"/>
          </p:cNvCxnSpPr>
          <p:nvPr/>
        </p:nvCxnSpPr>
        <p:spPr bwMode="auto">
          <a:xfrm rot="5400000" flipH="1" flipV="1">
            <a:off x="5280332" y="1712698"/>
            <a:ext cx="91947" cy="1369138"/>
          </a:xfrm>
          <a:prstGeom prst="bentConnector4">
            <a:avLst>
              <a:gd name="adj1" fmla="val -248621"/>
              <a:gd name="adj2" fmla="val 64413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2" name="Oval 331"/>
          <p:cNvSpPr/>
          <p:nvPr/>
        </p:nvSpPr>
        <p:spPr bwMode="auto">
          <a:xfrm>
            <a:off x="6802793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3" name="Oval 332"/>
          <p:cNvSpPr/>
          <p:nvPr/>
        </p:nvSpPr>
        <p:spPr bwMode="auto">
          <a:xfrm>
            <a:off x="70536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4" name="Oval 333"/>
          <p:cNvSpPr/>
          <p:nvPr/>
        </p:nvSpPr>
        <p:spPr bwMode="auto">
          <a:xfrm>
            <a:off x="72949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</p:spTree>
    <p:extLst>
      <p:ext uri="{BB962C8B-B14F-4D97-AF65-F5344CB8AC3E}">
        <p14:creationId xmlns:p14="http://schemas.microsoft.com/office/powerpoint/2010/main" val="22790711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32923" y="5045346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432923" y="3691166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specification:</a:t>
            </a:r>
            <a:br>
              <a:rPr lang="en-US"/>
            </a:br>
            <a:r>
              <a:rPr lang="en-US"/>
              <a:t>Lund University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/>
              <a:t>Users in a LU project </a:t>
            </a:r>
            <a:r>
              <a:rPr lang="en-US" u="sng"/>
              <a:t>always</a:t>
            </a:r>
            <a:r>
              <a:rPr lang="en-US"/>
              <a:t> need to specify their project</a:t>
            </a:r>
          </a:p>
          <a:p>
            <a:pPr lvl="1"/>
            <a:r>
              <a:rPr lang="en-US"/>
              <a:t>Specify a LU project in batch script:</a:t>
            </a:r>
          </a:p>
          <a:p>
            <a:pPr marL="909637" lvl="2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-A lu2020-x-xx</a:t>
            </a:r>
          </a:p>
          <a:p>
            <a:pPr lvl="1"/>
            <a:endParaRPr lang="en-US"/>
          </a:p>
          <a:p>
            <a:pPr lvl="1"/>
            <a:r>
              <a:rPr lang="en-US"/>
              <a:t>Enquire project string(s) at command prompt</a:t>
            </a:r>
          </a:p>
          <a:p>
            <a:pPr marL="909637" lvl="2" indent="0">
              <a:buNone/>
            </a:pPr>
            <a:r>
              <a:rPr lang="en-US" err="1">
                <a:latin typeface="Consolas" charset="0"/>
                <a:ea typeface="Consolas" charset="0"/>
                <a:cs typeface="Consolas" charset="0"/>
              </a:rPr>
              <a:t>projinfo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p 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lu</a:t>
            </a:r>
            <a:endParaRPr lang="en-US">
              <a:latin typeface="Consolas" charset="0"/>
              <a:ea typeface="Consolas" charset="0"/>
              <a:cs typeface="Consolas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997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1104298" y="5503188"/>
            <a:ext cx="7126391" cy="99762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18587" y="4157059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104299" y="2776761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Partitions and special nodes </a:t>
            </a:r>
            <a:br>
              <a:rPr lang="en-US"/>
            </a:br>
            <a:r>
              <a:rPr lang="en-US"/>
              <a:t>for LU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LU projects always need to specify a partition</a:t>
            </a:r>
          </a:p>
          <a:p>
            <a:r>
              <a:rPr lang="en-US"/>
              <a:t>For standard CPU nodes: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</a:t>
            </a:r>
            <a:r>
              <a:rPr lang="sv-SE"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p 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lu</a:t>
            </a:r>
            <a:endParaRPr lang="en-US">
              <a:latin typeface="Consolas" charset="0"/>
              <a:ea typeface="Consolas" charset="0"/>
              <a:cs typeface="Consolas" charset="0"/>
            </a:endParaRPr>
          </a:p>
          <a:p>
            <a:endParaRPr lang="en-US"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Research project nodes (paid for by research project):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--reservation=lu2016-x-xx</a:t>
            </a:r>
          </a:p>
          <a:p>
            <a:endParaRPr lang="en-US"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256 GB large memory nodes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</a:t>
            </a:r>
            <a:r>
              <a:rPr lang="mr-IN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C mem256GB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--mem-per-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cpu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=12800</a:t>
            </a:r>
          </a:p>
        </p:txBody>
      </p:sp>
    </p:spTree>
    <p:extLst>
      <p:ext uri="{BB962C8B-B14F-4D97-AF65-F5344CB8AC3E}">
        <p14:creationId xmlns:p14="http://schemas.microsoft.com/office/powerpoint/2010/main" val="15414750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118587" y="5071491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104299" y="2776761"/>
            <a:ext cx="7126391" cy="4093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GPU nodes </a:t>
            </a:r>
            <a:br>
              <a:rPr lang="en-US"/>
            </a:br>
            <a:r>
              <a:rPr lang="en-US"/>
              <a:t>for LU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Specify LU project as before</a:t>
            </a:r>
          </a:p>
          <a:p>
            <a:r>
              <a:rPr lang="en-US"/>
              <a:t>Specify GPU partition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</a:t>
            </a:r>
            <a:r>
              <a:rPr lang="sv-SE"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p 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gpu</a:t>
            </a:r>
            <a:endParaRPr lang="en-US">
              <a:latin typeface="Consolas" charset="0"/>
              <a:ea typeface="Consolas" charset="0"/>
              <a:cs typeface="Consolas" charset="0"/>
            </a:endParaRPr>
          </a:p>
          <a:p>
            <a:endParaRPr lang="en-US"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Nodes have 2 </a:t>
            </a:r>
            <a:r>
              <a:rPr lang="en-US" err="1">
                <a:ea typeface="Consolas" charset="0"/>
                <a:cs typeface="Consolas" charset="0"/>
              </a:rPr>
              <a:t>Nvidea</a:t>
            </a:r>
            <a:r>
              <a:rPr lang="en-US">
                <a:ea typeface="Consolas" charset="0"/>
                <a:cs typeface="Consolas" charset="0"/>
              </a:rPr>
              <a:t> K80 cards</a:t>
            </a:r>
          </a:p>
          <a:p>
            <a:r>
              <a:rPr lang="en-US">
                <a:ea typeface="Consolas" charset="0"/>
                <a:cs typeface="Consolas" charset="0"/>
              </a:rPr>
              <a:t>Each configured as two K40 cards (four per node)</a:t>
            </a:r>
          </a:p>
          <a:p>
            <a:r>
              <a:rPr lang="en-US">
                <a:ea typeface="Consolas" charset="0"/>
                <a:cs typeface="Consolas" charset="0"/>
              </a:rPr>
              <a:t>Specify number of K40s as </a:t>
            </a:r>
            <a:r>
              <a:rPr lang="en-US" i="1">
                <a:ea typeface="Consolas" charset="0"/>
                <a:cs typeface="Consolas" charset="0"/>
              </a:rPr>
              <a:t>generic resource</a:t>
            </a:r>
          </a:p>
          <a:p>
            <a:pPr marL="452438" lvl="1" indent="0">
              <a:buNone/>
            </a:pPr>
            <a:r>
              <a:rPr lang="en-US">
                <a:latin typeface="Consolas" charset="0"/>
                <a:ea typeface="Consolas" charset="0"/>
                <a:cs typeface="Consolas" charset="0"/>
              </a:rPr>
              <a:t>#SBATCH --</a:t>
            </a:r>
            <a:r>
              <a:rPr lang="en-US" err="1">
                <a:latin typeface="Consolas" charset="0"/>
                <a:ea typeface="Consolas" charset="0"/>
                <a:cs typeface="Consolas" charset="0"/>
              </a:rPr>
              <a:t>gres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=gpu:2</a:t>
            </a:r>
          </a:p>
          <a:p>
            <a:endParaRPr lang="en-US">
              <a:ea typeface="Consolas" charset="0"/>
              <a:cs typeface="Consolas" charset="0"/>
            </a:endParaRPr>
          </a:p>
          <a:p>
            <a:r>
              <a:rPr lang="en-US">
                <a:ea typeface="Consolas" charset="0"/>
                <a:cs typeface="Consolas" charset="0"/>
              </a:rPr>
              <a:t>Ask for 5 CPU cores per requested GPU card</a:t>
            </a:r>
          </a:p>
        </p:txBody>
      </p:sp>
    </p:spTree>
    <p:extLst>
      <p:ext uri="{BB962C8B-B14F-4D97-AF65-F5344CB8AC3E}">
        <p14:creationId xmlns:p14="http://schemas.microsoft.com/office/powerpoint/2010/main" val="18160043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Multiprocessor jobs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Brief introduction and Example scripts</a:t>
            </a:r>
          </a:p>
        </p:txBody>
      </p:sp>
    </p:spTree>
    <p:extLst>
      <p:ext uri="{BB962C8B-B14F-4D97-AF65-F5344CB8AC3E}">
        <p14:creationId xmlns:p14="http://schemas.microsoft.com/office/powerpoint/2010/main" val="25686195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Parallel programming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2000251"/>
            <a:ext cx="4737100" cy="4215922"/>
          </a:xfrm>
        </p:spPr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Take more than one processor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Partition the entire calculation into independent parts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Assign one or more of these parts to each processor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Should be faster now!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But normally the parts are </a:t>
            </a:r>
            <a:r>
              <a:rPr lang="en-GB" b="1">
                <a:ea typeface="ＭＳ Ｐゴシック"/>
                <a:cs typeface="ＭＳ Ｐゴシック"/>
              </a:rPr>
              <a:t>not </a:t>
            </a:r>
            <a:r>
              <a:rPr lang="en-GB">
                <a:ea typeface="ＭＳ Ｐゴシック"/>
                <a:cs typeface="ＭＳ Ｐゴシック"/>
              </a:rPr>
              <a:t>fully independent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Dealing with these data dependencies is a key challenge in parallel computing</a:t>
            </a:r>
          </a:p>
        </p:txBody>
      </p:sp>
      <p:grpSp>
        <p:nvGrpSpPr>
          <p:cNvPr id="41987" name="Group 3"/>
          <p:cNvGrpSpPr>
            <a:grpSpLocks/>
          </p:cNvGrpSpPr>
          <p:nvPr/>
        </p:nvGrpSpPr>
        <p:grpSpPr bwMode="auto">
          <a:xfrm>
            <a:off x="5553076" y="1952625"/>
            <a:ext cx="1401764" cy="1663700"/>
            <a:chOff x="6872404" y="2295728"/>
            <a:chExt cx="1400783" cy="1663429"/>
          </a:xfrm>
        </p:grpSpPr>
        <p:sp>
          <p:nvSpPr>
            <p:cNvPr id="5" name="Rectangle 4"/>
            <p:cNvSpPr/>
            <p:nvPr/>
          </p:nvSpPr>
          <p:spPr bwMode="auto">
            <a:xfrm>
              <a:off x="6872404" y="2295728"/>
              <a:ext cx="1400783" cy="16634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grpSp>
          <p:nvGrpSpPr>
            <p:cNvPr id="42007" name="Group 5"/>
            <p:cNvGrpSpPr>
              <a:grpSpLocks/>
            </p:cNvGrpSpPr>
            <p:nvPr/>
          </p:nvGrpSpPr>
          <p:grpSpPr bwMode="auto">
            <a:xfrm>
              <a:off x="7091463" y="2505762"/>
              <a:ext cx="1050588" cy="1249114"/>
              <a:chOff x="4980562" y="2369575"/>
              <a:chExt cx="1050588" cy="1249114"/>
            </a:xfrm>
          </p:grpSpPr>
          <p:sp>
            <p:nvSpPr>
              <p:cNvPr id="42008" name="Rectangle 6"/>
              <p:cNvSpPr>
                <a:spLocks noChangeArrowheads="1"/>
              </p:cNvSpPr>
              <p:nvPr/>
            </p:nvSpPr>
            <p:spPr bwMode="auto">
              <a:xfrm>
                <a:off x="5240385" y="2369575"/>
                <a:ext cx="530942" cy="412954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P0</a:t>
                </a:r>
              </a:p>
            </p:txBody>
          </p:sp>
          <p:sp>
            <p:nvSpPr>
              <p:cNvPr id="42009" name="Rectangle 7"/>
              <p:cNvSpPr>
                <a:spLocks noChangeArrowheads="1"/>
              </p:cNvSpPr>
              <p:nvPr/>
            </p:nvSpPr>
            <p:spPr bwMode="auto">
              <a:xfrm>
                <a:off x="4980562" y="3151762"/>
                <a:ext cx="1050588" cy="466927"/>
              </a:xfrm>
              <a:prstGeom prst="rect">
                <a:avLst/>
              </a:prstGeom>
              <a:solidFill>
                <a:srgbClr val="FF0000"/>
              </a:solidFill>
              <a:ln w="28575" algn="ctr">
                <a:solidFill>
                  <a:srgbClr val="C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 err="1">
                    <a:solidFill>
                      <a:srgbClr val="000000"/>
                    </a:solidFill>
                  </a:rPr>
                  <a:t>Mem</a:t>
                </a:r>
                <a:endParaRPr lang="en-GB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42010" name="Straight Connector 8"/>
              <p:cNvCxnSpPr>
                <a:cxnSpLocks noChangeShapeType="1"/>
                <a:stCxn id="42008" idx="2"/>
                <a:endCxn id="42009" idx="0"/>
              </p:cNvCxnSpPr>
              <p:nvPr/>
            </p:nvCxnSpPr>
            <p:spPr bwMode="auto">
              <a:xfrm rot="5400000">
                <a:off x="5321240" y="2967145"/>
                <a:ext cx="369233" cy="0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7" name="Group 6"/>
          <p:cNvGrpSpPr/>
          <p:nvPr/>
        </p:nvGrpSpPr>
        <p:grpSpPr>
          <a:xfrm>
            <a:off x="5553076" y="1952625"/>
            <a:ext cx="3171171" cy="1663700"/>
            <a:chOff x="5571994" y="4619625"/>
            <a:chExt cx="3171171" cy="1663700"/>
          </a:xfrm>
        </p:grpSpPr>
        <p:sp>
          <p:nvSpPr>
            <p:cNvPr id="11" name="Rectangle 10"/>
            <p:cNvSpPr/>
            <p:nvPr/>
          </p:nvSpPr>
          <p:spPr bwMode="auto">
            <a:xfrm>
              <a:off x="5571994" y="4619625"/>
              <a:ext cx="3171171" cy="16637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sp>
          <p:nvSpPr>
            <p:cNvPr id="42004" name="Rectangle 13"/>
            <p:cNvSpPr>
              <a:spLocks noChangeArrowheads="1"/>
            </p:cNvSpPr>
            <p:nvPr/>
          </p:nvSpPr>
          <p:spPr bwMode="auto">
            <a:xfrm>
              <a:off x="5747213" y="5612008"/>
              <a:ext cx="2804650" cy="467003"/>
            </a:xfrm>
            <a:prstGeom prst="rect">
              <a:avLst/>
            </a:prstGeom>
            <a:solidFill>
              <a:srgbClr val="FF0000"/>
            </a:solidFill>
            <a:ln w="28575" algn="ctr">
              <a:solidFill>
                <a:srgbClr val="C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 err="1">
                  <a:solidFill>
                    <a:schemeClr val="tx2"/>
                  </a:solidFill>
                </a:rPr>
                <a:t>Mem</a:t>
              </a:r>
              <a:endParaRPr lang="en-GB">
                <a:solidFill>
                  <a:schemeClr val="tx2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007218" y="4829693"/>
              <a:ext cx="531313" cy="782315"/>
              <a:chOff x="6007218" y="4829693"/>
              <a:chExt cx="531313" cy="782315"/>
            </a:xfrm>
          </p:grpSpPr>
          <p:sp>
            <p:nvSpPr>
              <p:cNvPr id="42003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P0</a:t>
                </a:r>
              </a:p>
            </p:txBody>
          </p:sp>
          <p:cxnSp>
            <p:nvCxnSpPr>
              <p:cNvPr id="42005" name="Straight Connector 14"/>
              <p:cNvCxnSpPr>
                <a:cxnSpLocks noChangeShapeType="1"/>
                <a:stCxn id="42003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31" name="Group 30"/>
            <p:cNvGrpSpPr/>
            <p:nvPr/>
          </p:nvGrpSpPr>
          <p:grpSpPr>
            <a:xfrm>
              <a:off x="7836368" y="4829693"/>
              <a:ext cx="531313" cy="782315"/>
              <a:chOff x="6007218" y="4829693"/>
              <a:chExt cx="531313" cy="782315"/>
            </a:xfrm>
          </p:grpSpPr>
          <p:sp>
            <p:nvSpPr>
              <p:cNvPr id="32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P3</a:t>
                </a:r>
              </a:p>
            </p:txBody>
          </p:sp>
          <p:cxnSp>
            <p:nvCxnSpPr>
              <p:cNvPr id="33" name="Straight Connector 14"/>
              <p:cNvCxnSpPr>
                <a:cxnSpLocks noChangeShapeType="1"/>
                <a:stCxn id="32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34" name="Group 33"/>
            <p:cNvGrpSpPr/>
            <p:nvPr/>
          </p:nvGrpSpPr>
          <p:grpSpPr>
            <a:xfrm>
              <a:off x="6610041" y="4829693"/>
              <a:ext cx="531313" cy="782315"/>
              <a:chOff x="6007218" y="4829693"/>
              <a:chExt cx="531313" cy="782315"/>
            </a:xfrm>
          </p:grpSpPr>
          <p:sp>
            <p:nvSpPr>
              <p:cNvPr id="35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P1</a:t>
                </a:r>
              </a:p>
            </p:txBody>
          </p:sp>
          <p:cxnSp>
            <p:nvCxnSpPr>
              <p:cNvPr id="36" name="Straight Connector 14"/>
              <p:cNvCxnSpPr>
                <a:cxnSpLocks noChangeShapeType="1"/>
                <a:stCxn id="35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37" name="Group 36"/>
            <p:cNvGrpSpPr/>
            <p:nvPr/>
          </p:nvGrpSpPr>
          <p:grpSpPr>
            <a:xfrm>
              <a:off x="7227668" y="4829693"/>
              <a:ext cx="531313" cy="782315"/>
              <a:chOff x="6007218" y="4829693"/>
              <a:chExt cx="531313" cy="782315"/>
            </a:xfrm>
          </p:grpSpPr>
          <p:sp>
            <p:nvSpPr>
              <p:cNvPr id="38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P2</a:t>
                </a:r>
              </a:p>
            </p:txBody>
          </p:sp>
          <p:cxnSp>
            <p:nvCxnSpPr>
              <p:cNvPr id="39" name="Straight Connector 14"/>
              <p:cNvCxnSpPr>
                <a:cxnSpLocks noChangeShapeType="1"/>
                <a:stCxn id="38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44534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Shared Memory Programming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2000251"/>
            <a:ext cx="8273397" cy="4273664"/>
          </a:xfrm>
        </p:spPr>
        <p:txBody>
          <a:bodyPr/>
          <a:lstStyle/>
          <a:p>
            <a:r>
              <a:rPr lang="en-US"/>
              <a:t>Single Process</a:t>
            </a:r>
          </a:p>
          <a:p>
            <a:r>
              <a:rPr lang="en-US"/>
              <a:t>Several processing elements                                      manipulate the same, shared                                          memory space</a:t>
            </a:r>
          </a:p>
          <a:p>
            <a:r>
              <a:rPr lang="en-US"/>
              <a:t>Easy to move data between                                        processors</a:t>
            </a:r>
          </a:p>
          <a:p>
            <a:pPr lvl="1"/>
            <a:r>
              <a:rPr lang="en-US"/>
              <a:t>Write result to shared memory</a:t>
            </a:r>
          </a:p>
          <a:p>
            <a:pPr lvl="1"/>
            <a:r>
              <a:rPr lang="en-US"/>
              <a:t>Read on different processor</a:t>
            </a:r>
          </a:p>
          <a:p>
            <a:r>
              <a:rPr lang="en-US"/>
              <a:t>Care is needed regarding order:</a:t>
            </a:r>
          </a:p>
          <a:p>
            <a:pPr lvl="1"/>
            <a:r>
              <a:rPr lang="en-US"/>
              <a:t>P0 needs to write before P2 can read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553076" y="1952625"/>
            <a:ext cx="3171171" cy="1663700"/>
            <a:chOff x="5571994" y="4619625"/>
            <a:chExt cx="3171171" cy="1663700"/>
          </a:xfrm>
        </p:grpSpPr>
        <p:sp>
          <p:nvSpPr>
            <p:cNvPr id="5" name="Rectangle 4"/>
            <p:cNvSpPr/>
            <p:nvPr/>
          </p:nvSpPr>
          <p:spPr bwMode="auto">
            <a:xfrm>
              <a:off x="5571994" y="4619625"/>
              <a:ext cx="3171171" cy="16637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sp>
          <p:nvSpPr>
            <p:cNvPr id="6" name="Rectangle 13"/>
            <p:cNvSpPr>
              <a:spLocks noChangeArrowheads="1"/>
            </p:cNvSpPr>
            <p:nvPr/>
          </p:nvSpPr>
          <p:spPr bwMode="auto">
            <a:xfrm>
              <a:off x="5747213" y="5612008"/>
              <a:ext cx="2804650" cy="467003"/>
            </a:xfrm>
            <a:prstGeom prst="rect">
              <a:avLst/>
            </a:prstGeom>
            <a:solidFill>
              <a:srgbClr val="FF0000"/>
            </a:solidFill>
            <a:ln w="28575" algn="ctr">
              <a:solidFill>
                <a:srgbClr val="C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 err="1"/>
                <a:t>Mem</a:t>
              </a:r>
              <a:endParaRPr lang="en-GB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6007218" y="4829693"/>
              <a:ext cx="531313" cy="782315"/>
              <a:chOff x="6007218" y="4829693"/>
              <a:chExt cx="531313" cy="782315"/>
            </a:xfrm>
          </p:grpSpPr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P0</a:t>
                </a:r>
              </a:p>
            </p:txBody>
          </p:sp>
          <p:cxnSp>
            <p:nvCxnSpPr>
              <p:cNvPr id="18" name="Straight Connector 14"/>
              <p:cNvCxnSpPr>
                <a:cxnSpLocks noChangeShapeType="1"/>
                <a:stCxn id="17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8" name="Group 7"/>
            <p:cNvGrpSpPr/>
            <p:nvPr/>
          </p:nvGrpSpPr>
          <p:grpSpPr>
            <a:xfrm>
              <a:off x="7836368" y="4829693"/>
              <a:ext cx="531313" cy="782315"/>
              <a:chOff x="6007218" y="4829693"/>
              <a:chExt cx="531313" cy="782315"/>
            </a:xfrm>
          </p:grpSpPr>
          <p:sp>
            <p:nvSpPr>
              <p:cNvPr id="15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P3</a:t>
                </a:r>
              </a:p>
            </p:txBody>
          </p:sp>
          <p:cxnSp>
            <p:nvCxnSpPr>
              <p:cNvPr id="16" name="Straight Connector 14"/>
              <p:cNvCxnSpPr>
                <a:cxnSpLocks noChangeShapeType="1"/>
                <a:stCxn id="15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9" name="Group 8"/>
            <p:cNvGrpSpPr/>
            <p:nvPr/>
          </p:nvGrpSpPr>
          <p:grpSpPr>
            <a:xfrm>
              <a:off x="6610041" y="4829693"/>
              <a:ext cx="531313" cy="782315"/>
              <a:chOff x="6007218" y="4829693"/>
              <a:chExt cx="531313" cy="782315"/>
            </a:xfrm>
          </p:grpSpPr>
          <p:sp>
            <p:nvSpPr>
              <p:cNvPr id="13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P1</a:t>
                </a:r>
              </a:p>
            </p:txBody>
          </p:sp>
          <p:cxnSp>
            <p:nvCxnSpPr>
              <p:cNvPr id="14" name="Straight Connector 14"/>
              <p:cNvCxnSpPr>
                <a:cxnSpLocks noChangeShapeType="1"/>
                <a:stCxn id="13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grpSp>
          <p:nvGrpSpPr>
            <p:cNvPr id="10" name="Group 9"/>
            <p:cNvGrpSpPr/>
            <p:nvPr/>
          </p:nvGrpSpPr>
          <p:grpSpPr>
            <a:xfrm>
              <a:off x="7227668" y="4829693"/>
              <a:ext cx="531313" cy="782315"/>
              <a:chOff x="6007218" y="4829693"/>
              <a:chExt cx="531313" cy="782315"/>
            </a:xfrm>
          </p:grpSpPr>
          <p:sp>
            <p:nvSpPr>
              <p:cNvPr id="11" name="Rectangle 12"/>
              <p:cNvSpPr>
                <a:spLocks noChangeArrowheads="1"/>
              </p:cNvSpPr>
              <p:nvPr/>
            </p:nvSpPr>
            <p:spPr bwMode="auto">
              <a:xfrm>
                <a:off x="6007218" y="4829693"/>
                <a:ext cx="531313" cy="413021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P2</a:t>
                </a:r>
              </a:p>
            </p:txBody>
          </p:sp>
          <p:cxnSp>
            <p:nvCxnSpPr>
              <p:cNvPr id="12" name="Straight Connector 14"/>
              <p:cNvCxnSpPr>
                <a:cxnSpLocks noChangeShapeType="1"/>
                <a:stCxn id="11" idx="2"/>
              </p:cNvCxnSpPr>
              <p:nvPr/>
            </p:nvCxnSpPr>
            <p:spPr bwMode="auto">
              <a:xfrm>
                <a:off x="6272875" y="5242714"/>
                <a:ext cx="0" cy="369294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sp>
        <p:nvSpPr>
          <p:cNvPr id="19" name="Rectangle 18"/>
          <p:cNvSpPr/>
          <p:nvPr/>
        </p:nvSpPr>
        <p:spPr bwMode="auto">
          <a:xfrm>
            <a:off x="5811086" y="3016448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6126734" y="3016448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2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5986440" y="2235264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3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253957" y="2235264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2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253956" y="2226774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5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729557" y="3016448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5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7485618" y="2218908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7231174" y="2218908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5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7485618" y="2230585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8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787144" y="3025332"/>
            <a:ext cx="254445" cy="323069"/>
          </a:xfrm>
          <a:prstGeom prst="rect">
            <a:avLst/>
          </a:prstGeom>
          <a:solidFill>
            <a:srgbClr val="FA8484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/>
              <a:t>8</a:t>
            </a: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66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Things to consider when </a:t>
            </a:r>
            <a:br>
              <a:rPr lang="en-US"/>
            </a:br>
            <a:r>
              <a:rPr lang="en-US" err="1"/>
              <a:t>utilising</a:t>
            </a:r>
            <a:r>
              <a:rPr lang="en-US"/>
              <a:t> shared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Application can be </a:t>
            </a:r>
            <a:r>
              <a:rPr lang="en-US" err="1"/>
              <a:t>parallelised</a:t>
            </a:r>
            <a:r>
              <a:rPr lang="en-US"/>
              <a:t> using shared memory techniques (e.g. </a:t>
            </a:r>
            <a:r>
              <a:rPr lang="en-US" err="1"/>
              <a:t>Posix</a:t>
            </a:r>
            <a:r>
              <a:rPr lang="en-US"/>
              <a:t>, OpenMP, TBB, </a:t>
            </a:r>
            <a:r>
              <a:rPr lang="is-IS"/>
              <a:t>…)</a:t>
            </a:r>
          </a:p>
          <a:p>
            <a:r>
              <a:rPr lang="is-IS"/>
              <a:t>Linking a threaded library results in your code being (partly) parallel, e.g. FFTW, threaded MKL, OpenBLAS</a:t>
            </a:r>
          </a:p>
          <a:p>
            <a:r>
              <a:rPr lang="en-US"/>
              <a:t>Start the code like a serial program</a:t>
            </a:r>
          </a:p>
          <a:p>
            <a:r>
              <a:rPr lang="en-US"/>
              <a:t>Control number of cores/threads via SLURM</a:t>
            </a:r>
          </a:p>
          <a:p>
            <a:pPr lvl="1"/>
            <a:r>
              <a:rPr lang="en-US"/>
              <a:t>On COSMOS you can use up to 48 cores/threads</a:t>
            </a:r>
          </a:p>
          <a:p>
            <a:pPr lvl="1"/>
            <a:r>
              <a:rPr lang="en-US"/>
              <a:t>On Kebnekaise you can use up to 28 cores/threads</a:t>
            </a:r>
          </a:p>
          <a:p>
            <a:pPr lvl="1"/>
            <a:r>
              <a:rPr lang="en-US"/>
              <a:t>On </a:t>
            </a:r>
            <a:r>
              <a:rPr lang="en-US" err="1"/>
              <a:t>Tetralith</a:t>
            </a:r>
            <a:r>
              <a:rPr lang="en-US"/>
              <a:t> you can use up to 32 cores/thread</a:t>
            </a:r>
          </a:p>
          <a:p>
            <a:r>
              <a:rPr lang="en-US"/>
              <a:t>In a hybrid situation (MPI + threads) you need to control the thread count using environment variable OMP_NUM_THREADS</a:t>
            </a:r>
          </a:p>
        </p:txBody>
      </p:sp>
    </p:spTree>
    <p:extLst>
      <p:ext uri="{BB962C8B-B14F-4D97-AF65-F5344CB8AC3E}">
        <p14:creationId xmlns:p14="http://schemas.microsoft.com/office/powerpoint/2010/main" val="27382932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Distributed memory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2000251"/>
            <a:ext cx="4737100" cy="3876675"/>
          </a:xfrm>
        </p:spPr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Several independent computers (typically referred to as: nodes)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With interconnect network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Separate program, called </a:t>
            </a:r>
            <a:r>
              <a:rPr lang="en-GB" i="1">
                <a:ea typeface="ＭＳ Ｐゴシック"/>
                <a:cs typeface="ＭＳ Ｐゴシック"/>
              </a:rPr>
              <a:t>task</a:t>
            </a:r>
            <a:r>
              <a:rPr lang="en-GB">
                <a:ea typeface="ＭＳ Ｐゴシック"/>
                <a:cs typeface="ＭＳ Ｐゴシック"/>
              </a:rPr>
              <a:t>, on each processor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Each has its private data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Typically explicit message passing</a:t>
            </a:r>
          </a:p>
          <a:p>
            <a:pPr eaLnBrk="1" hangingPunct="1"/>
            <a:r>
              <a:rPr lang="en-GB">
                <a:ea typeface="ＭＳ Ｐゴシック"/>
                <a:cs typeface="ＭＳ Ｐゴシック"/>
              </a:rPr>
              <a:t>Processes:</a:t>
            </a:r>
          </a:p>
          <a:p>
            <a:pPr lvl="1" eaLnBrk="1" hangingPunct="1"/>
            <a:r>
              <a:rPr lang="en-GB">
                <a:ea typeface="ＭＳ Ｐゴシック"/>
              </a:rPr>
              <a:t>Send data into the network</a:t>
            </a:r>
          </a:p>
          <a:p>
            <a:pPr lvl="1" eaLnBrk="1" hangingPunct="1"/>
            <a:r>
              <a:rPr lang="en-GB">
                <a:ea typeface="ＭＳ Ｐゴシック"/>
              </a:rPr>
              <a:t>Receive data from the network</a:t>
            </a:r>
          </a:p>
          <a:p>
            <a:pPr lvl="1" eaLnBrk="1" hangingPunct="1"/>
            <a:r>
              <a:rPr lang="en-GB">
                <a:ea typeface="ＭＳ Ｐゴシック"/>
              </a:rPr>
              <a:t>They can not just use it </a:t>
            </a:r>
          </a:p>
        </p:txBody>
      </p:sp>
      <p:grpSp>
        <p:nvGrpSpPr>
          <p:cNvPr id="46083" name="Group 3"/>
          <p:cNvGrpSpPr>
            <a:grpSpLocks/>
          </p:cNvGrpSpPr>
          <p:nvPr/>
        </p:nvGrpSpPr>
        <p:grpSpPr bwMode="auto">
          <a:xfrm>
            <a:off x="5553076" y="1952625"/>
            <a:ext cx="1401764" cy="1663700"/>
            <a:chOff x="6872404" y="2295728"/>
            <a:chExt cx="1400783" cy="1663429"/>
          </a:xfrm>
        </p:grpSpPr>
        <p:sp>
          <p:nvSpPr>
            <p:cNvPr id="5" name="Rectangle 4"/>
            <p:cNvSpPr/>
            <p:nvPr/>
          </p:nvSpPr>
          <p:spPr bwMode="auto">
            <a:xfrm>
              <a:off x="6872404" y="2295728"/>
              <a:ext cx="1400783" cy="16634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grpSp>
          <p:nvGrpSpPr>
            <p:cNvPr id="46111" name="Group 5"/>
            <p:cNvGrpSpPr>
              <a:grpSpLocks/>
            </p:cNvGrpSpPr>
            <p:nvPr/>
          </p:nvGrpSpPr>
          <p:grpSpPr bwMode="auto">
            <a:xfrm>
              <a:off x="7091463" y="2505762"/>
              <a:ext cx="1050588" cy="1249114"/>
              <a:chOff x="4980562" y="2369575"/>
              <a:chExt cx="1050588" cy="1249114"/>
            </a:xfrm>
          </p:grpSpPr>
          <p:sp>
            <p:nvSpPr>
              <p:cNvPr id="46112" name="Rectangle 6"/>
              <p:cNvSpPr>
                <a:spLocks noChangeArrowheads="1"/>
              </p:cNvSpPr>
              <p:nvPr/>
            </p:nvSpPr>
            <p:spPr bwMode="auto">
              <a:xfrm>
                <a:off x="5240385" y="2369575"/>
                <a:ext cx="530942" cy="412954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P0</a:t>
                </a:r>
              </a:p>
            </p:txBody>
          </p:sp>
          <p:sp>
            <p:nvSpPr>
              <p:cNvPr id="46113" name="Rectangle 7"/>
              <p:cNvSpPr>
                <a:spLocks noChangeArrowheads="1"/>
              </p:cNvSpPr>
              <p:nvPr/>
            </p:nvSpPr>
            <p:spPr bwMode="auto">
              <a:xfrm>
                <a:off x="4980562" y="3151762"/>
                <a:ext cx="1050588" cy="466927"/>
              </a:xfrm>
              <a:prstGeom prst="rect">
                <a:avLst/>
              </a:prstGeom>
              <a:solidFill>
                <a:srgbClr val="FF0000"/>
              </a:solidFill>
              <a:ln w="28575" algn="ctr">
                <a:solidFill>
                  <a:srgbClr val="C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Mem</a:t>
                </a:r>
              </a:p>
            </p:txBody>
          </p:sp>
          <p:cxnSp>
            <p:nvCxnSpPr>
              <p:cNvPr id="46114" name="Straight Connector 8"/>
              <p:cNvCxnSpPr>
                <a:cxnSpLocks noChangeShapeType="1"/>
                <a:stCxn id="46112" idx="2"/>
                <a:endCxn id="46113" idx="0"/>
              </p:cNvCxnSpPr>
              <p:nvPr/>
            </p:nvCxnSpPr>
            <p:spPr bwMode="auto">
              <a:xfrm rot="5400000">
                <a:off x="5321240" y="2967145"/>
                <a:ext cx="369233" cy="0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46084" name="Group 9"/>
          <p:cNvGrpSpPr>
            <a:grpSpLocks/>
          </p:cNvGrpSpPr>
          <p:nvPr/>
        </p:nvGrpSpPr>
        <p:grpSpPr bwMode="auto">
          <a:xfrm>
            <a:off x="5556250" y="4619625"/>
            <a:ext cx="1401764" cy="1663700"/>
            <a:chOff x="6916366" y="2295728"/>
            <a:chExt cx="1400783" cy="1663429"/>
          </a:xfrm>
        </p:grpSpPr>
        <p:sp>
          <p:nvSpPr>
            <p:cNvPr id="11" name="Rectangle 10"/>
            <p:cNvSpPr/>
            <p:nvPr/>
          </p:nvSpPr>
          <p:spPr bwMode="auto">
            <a:xfrm>
              <a:off x="6916366" y="2295728"/>
              <a:ext cx="1400783" cy="16634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grpSp>
          <p:nvGrpSpPr>
            <p:cNvPr id="46106" name="Group 11"/>
            <p:cNvGrpSpPr>
              <a:grpSpLocks/>
            </p:cNvGrpSpPr>
            <p:nvPr/>
          </p:nvGrpSpPr>
          <p:grpSpPr bwMode="auto">
            <a:xfrm>
              <a:off x="7091463" y="2505762"/>
              <a:ext cx="1050588" cy="1249114"/>
              <a:chOff x="4980562" y="2369575"/>
              <a:chExt cx="1050588" cy="1249114"/>
            </a:xfrm>
          </p:grpSpPr>
          <p:sp>
            <p:nvSpPr>
              <p:cNvPr id="46107" name="Rectangle 12"/>
              <p:cNvSpPr>
                <a:spLocks noChangeArrowheads="1"/>
              </p:cNvSpPr>
              <p:nvPr/>
            </p:nvSpPr>
            <p:spPr bwMode="auto">
              <a:xfrm>
                <a:off x="5240385" y="2369575"/>
                <a:ext cx="530942" cy="412954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P2</a:t>
                </a:r>
              </a:p>
            </p:txBody>
          </p:sp>
          <p:sp>
            <p:nvSpPr>
              <p:cNvPr id="46108" name="Rectangle 13"/>
              <p:cNvSpPr>
                <a:spLocks noChangeArrowheads="1"/>
              </p:cNvSpPr>
              <p:nvPr/>
            </p:nvSpPr>
            <p:spPr bwMode="auto">
              <a:xfrm>
                <a:off x="4980562" y="3151762"/>
                <a:ext cx="1050588" cy="466927"/>
              </a:xfrm>
              <a:prstGeom prst="rect">
                <a:avLst/>
              </a:prstGeom>
              <a:solidFill>
                <a:srgbClr val="FF0000"/>
              </a:solidFill>
              <a:ln w="28575" algn="ctr">
                <a:solidFill>
                  <a:srgbClr val="C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Mem</a:t>
                </a:r>
              </a:p>
            </p:txBody>
          </p:sp>
          <p:cxnSp>
            <p:nvCxnSpPr>
              <p:cNvPr id="46109" name="Straight Connector 14"/>
              <p:cNvCxnSpPr>
                <a:cxnSpLocks noChangeShapeType="1"/>
                <a:stCxn id="46107" idx="2"/>
                <a:endCxn id="46108" idx="0"/>
              </p:cNvCxnSpPr>
              <p:nvPr/>
            </p:nvCxnSpPr>
            <p:spPr bwMode="auto">
              <a:xfrm rot="5400000">
                <a:off x="5321240" y="2967145"/>
                <a:ext cx="369233" cy="0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46085" name="Group 15"/>
          <p:cNvGrpSpPr>
            <a:grpSpLocks/>
          </p:cNvGrpSpPr>
          <p:nvPr/>
        </p:nvGrpSpPr>
        <p:grpSpPr bwMode="auto">
          <a:xfrm>
            <a:off x="7283451" y="1949450"/>
            <a:ext cx="1400175" cy="1663700"/>
            <a:chOff x="6916366" y="2295728"/>
            <a:chExt cx="1400783" cy="1663429"/>
          </a:xfrm>
        </p:grpSpPr>
        <p:sp>
          <p:nvSpPr>
            <p:cNvPr id="17" name="Rectangle 16"/>
            <p:cNvSpPr/>
            <p:nvPr/>
          </p:nvSpPr>
          <p:spPr bwMode="auto">
            <a:xfrm>
              <a:off x="6916366" y="2295728"/>
              <a:ext cx="1400783" cy="16634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grpSp>
          <p:nvGrpSpPr>
            <p:cNvPr id="46101" name="Group 17"/>
            <p:cNvGrpSpPr>
              <a:grpSpLocks/>
            </p:cNvGrpSpPr>
            <p:nvPr/>
          </p:nvGrpSpPr>
          <p:grpSpPr bwMode="auto">
            <a:xfrm>
              <a:off x="7091463" y="2505762"/>
              <a:ext cx="1050588" cy="1249114"/>
              <a:chOff x="4980562" y="2369575"/>
              <a:chExt cx="1050588" cy="1249114"/>
            </a:xfrm>
          </p:grpSpPr>
          <p:sp>
            <p:nvSpPr>
              <p:cNvPr id="46102" name="Rectangle 18"/>
              <p:cNvSpPr>
                <a:spLocks noChangeArrowheads="1"/>
              </p:cNvSpPr>
              <p:nvPr/>
            </p:nvSpPr>
            <p:spPr bwMode="auto">
              <a:xfrm>
                <a:off x="5240385" y="2369575"/>
                <a:ext cx="530942" cy="412954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P1</a:t>
                </a:r>
              </a:p>
            </p:txBody>
          </p:sp>
          <p:sp>
            <p:nvSpPr>
              <p:cNvPr id="46103" name="Rectangle 19"/>
              <p:cNvSpPr>
                <a:spLocks noChangeArrowheads="1"/>
              </p:cNvSpPr>
              <p:nvPr/>
            </p:nvSpPr>
            <p:spPr bwMode="auto">
              <a:xfrm>
                <a:off x="4980562" y="3151762"/>
                <a:ext cx="1050588" cy="466927"/>
              </a:xfrm>
              <a:prstGeom prst="rect">
                <a:avLst/>
              </a:prstGeom>
              <a:solidFill>
                <a:srgbClr val="FF0000"/>
              </a:solidFill>
              <a:ln w="28575" algn="ctr">
                <a:solidFill>
                  <a:srgbClr val="C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Mem</a:t>
                </a:r>
              </a:p>
            </p:txBody>
          </p:sp>
          <p:cxnSp>
            <p:nvCxnSpPr>
              <p:cNvPr id="46104" name="Straight Connector 20"/>
              <p:cNvCxnSpPr>
                <a:cxnSpLocks noChangeShapeType="1"/>
                <a:stCxn id="46102" idx="2"/>
                <a:endCxn id="46103" idx="0"/>
              </p:cNvCxnSpPr>
              <p:nvPr/>
            </p:nvCxnSpPr>
            <p:spPr bwMode="auto">
              <a:xfrm rot="5400000">
                <a:off x="5321240" y="2967145"/>
                <a:ext cx="369233" cy="0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46086" name="Group 21"/>
          <p:cNvGrpSpPr>
            <a:grpSpLocks/>
          </p:cNvGrpSpPr>
          <p:nvPr/>
        </p:nvGrpSpPr>
        <p:grpSpPr bwMode="auto">
          <a:xfrm>
            <a:off x="7277101" y="4616450"/>
            <a:ext cx="1400175" cy="1663700"/>
            <a:chOff x="6916366" y="2295728"/>
            <a:chExt cx="1400783" cy="1663429"/>
          </a:xfrm>
        </p:grpSpPr>
        <p:sp>
          <p:nvSpPr>
            <p:cNvPr id="23" name="Rectangle 22"/>
            <p:cNvSpPr/>
            <p:nvPr/>
          </p:nvSpPr>
          <p:spPr bwMode="auto">
            <a:xfrm>
              <a:off x="6916366" y="2295728"/>
              <a:ext cx="1400783" cy="16634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defTabSz="904875">
                <a:defRPr/>
              </a:pPr>
              <a:endParaRPr lang="en-GB">
                <a:ea typeface="ＭＳ Ｐゴシック" charset="-128"/>
                <a:cs typeface="+mn-cs"/>
              </a:endParaRPr>
            </a:p>
          </p:txBody>
        </p:sp>
        <p:grpSp>
          <p:nvGrpSpPr>
            <p:cNvPr id="46096" name="Group 23"/>
            <p:cNvGrpSpPr>
              <a:grpSpLocks/>
            </p:cNvGrpSpPr>
            <p:nvPr/>
          </p:nvGrpSpPr>
          <p:grpSpPr bwMode="auto">
            <a:xfrm>
              <a:off x="7091463" y="2505762"/>
              <a:ext cx="1050588" cy="1249114"/>
              <a:chOff x="4980562" y="2369575"/>
              <a:chExt cx="1050588" cy="1249114"/>
            </a:xfrm>
          </p:grpSpPr>
          <p:sp>
            <p:nvSpPr>
              <p:cNvPr id="46097" name="Rectangle 24"/>
              <p:cNvSpPr>
                <a:spLocks noChangeArrowheads="1"/>
              </p:cNvSpPr>
              <p:nvPr/>
            </p:nvSpPr>
            <p:spPr bwMode="auto">
              <a:xfrm>
                <a:off x="5240385" y="2369575"/>
                <a:ext cx="530942" cy="412954"/>
              </a:xfrm>
              <a:prstGeom prst="rect">
                <a:avLst/>
              </a:prstGeom>
              <a:solidFill>
                <a:srgbClr val="91D0FF"/>
              </a:solidFill>
              <a:ln w="28575" algn="ctr">
                <a:solidFill>
                  <a:srgbClr val="0070C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P3</a:t>
                </a:r>
              </a:p>
            </p:txBody>
          </p:sp>
          <p:sp>
            <p:nvSpPr>
              <p:cNvPr id="46098" name="Rectangle 25"/>
              <p:cNvSpPr>
                <a:spLocks noChangeArrowheads="1"/>
              </p:cNvSpPr>
              <p:nvPr/>
            </p:nvSpPr>
            <p:spPr bwMode="auto">
              <a:xfrm>
                <a:off x="4980562" y="3151762"/>
                <a:ext cx="1050588" cy="466927"/>
              </a:xfrm>
              <a:prstGeom prst="rect">
                <a:avLst/>
              </a:prstGeom>
              <a:solidFill>
                <a:srgbClr val="FF0000"/>
              </a:solidFill>
              <a:ln w="28575" algn="ctr">
                <a:solidFill>
                  <a:srgbClr val="C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 defTabSz="904875"/>
                <a:r>
                  <a:rPr lang="en-GB"/>
                  <a:t>Mem</a:t>
                </a:r>
              </a:p>
            </p:txBody>
          </p:sp>
          <p:cxnSp>
            <p:nvCxnSpPr>
              <p:cNvPr id="46099" name="Straight Connector 26"/>
              <p:cNvCxnSpPr>
                <a:cxnSpLocks noChangeShapeType="1"/>
                <a:stCxn id="46097" idx="2"/>
                <a:endCxn id="46098" idx="0"/>
              </p:cNvCxnSpPr>
              <p:nvPr/>
            </p:nvCxnSpPr>
            <p:spPr bwMode="auto">
              <a:xfrm rot="5400000">
                <a:off x="5321240" y="2967145"/>
                <a:ext cx="369233" cy="0"/>
              </a:xfrm>
              <a:prstGeom prst="line">
                <a:avLst/>
              </a:prstGeom>
              <a:noFill/>
              <a:ln w="57150" algn="ctr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28" name="Group 61"/>
          <p:cNvGrpSpPr>
            <a:grpSpLocks/>
          </p:cNvGrpSpPr>
          <p:nvPr/>
        </p:nvGrpSpPr>
        <p:grpSpPr bwMode="auto">
          <a:xfrm>
            <a:off x="6103939" y="3411538"/>
            <a:ext cx="2012950" cy="2439987"/>
            <a:chOff x="6103509" y="3411984"/>
            <a:chExt cx="2013439" cy="2438750"/>
          </a:xfrm>
        </p:grpSpPr>
        <p:sp>
          <p:nvSpPr>
            <p:cNvPr id="46088" name="Rectangle 33"/>
            <p:cNvSpPr>
              <a:spLocks noChangeArrowheads="1"/>
            </p:cNvSpPr>
            <p:nvPr/>
          </p:nvSpPr>
          <p:spPr bwMode="auto">
            <a:xfrm>
              <a:off x="6103509" y="3798277"/>
              <a:ext cx="2013439" cy="633046"/>
            </a:xfrm>
            <a:prstGeom prst="rect">
              <a:avLst/>
            </a:prstGeom>
            <a:solidFill>
              <a:srgbClr val="92D050"/>
            </a:solidFill>
            <a:ln w="28575" algn="ctr">
              <a:solidFill>
                <a:srgbClr val="00B05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endParaRPr lang="en-GB" sz="800"/>
            </a:p>
            <a:p>
              <a:pPr algn="ctr" defTabSz="904875"/>
              <a:r>
                <a:rPr lang="en-GB"/>
                <a:t>Switch</a:t>
              </a:r>
            </a:p>
          </p:txBody>
        </p:sp>
        <p:cxnSp>
          <p:nvCxnSpPr>
            <p:cNvPr id="46089" name="Straight Connector 35"/>
            <p:cNvCxnSpPr>
              <a:cxnSpLocks noChangeShapeType="1"/>
              <a:stCxn id="46113" idx="2"/>
            </p:cNvCxnSpPr>
            <p:nvPr/>
          </p:nvCxnSpPr>
          <p:spPr bwMode="auto">
            <a:xfrm rot="16200000" flipH="1">
              <a:off x="6112257" y="3597659"/>
              <a:ext cx="377503" cy="6154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  <p:cxnSp>
          <p:nvCxnSpPr>
            <p:cNvPr id="46090" name="Straight Connector 37"/>
            <p:cNvCxnSpPr>
              <a:cxnSpLocks noChangeShapeType="1"/>
            </p:cNvCxnSpPr>
            <p:nvPr/>
          </p:nvCxnSpPr>
          <p:spPr bwMode="auto">
            <a:xfrm rot="16200000" flipH="1">
              <a:off x="7829689" y="3600589"/>
              <a:ext cx="377503" cy="6154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  <p:cxnSp>
          <p:nvCxnSpPr>
            <p:cNvPr id="46091" name="Straight Connector 39"/>
            <p:cNvCxnSpPr>
              <a:cxnSpLocks noChangeShapeType="1"/>
              <a:stCxn id="46108" idx="3"/>
            </p:cNvCxnSpPr>
            <p:nvPr/>
          </p:nvCxnSpPr>
          <p:spPr bwMode="auto">
            <a:xfrm flipV="1">
              <a:off x="6782194" y="5836444"/>
              <a:ext cx="235350" cy="9051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  <p:cxnSp>
          <p:nvCxnSpPr>
            <p:cNvPr id="46092" name="Straight Connector 42"/>
            <p:cNvCxnSpPr>
              <a:cxnSpLocks noChangeShapeType="1"/>
            </p:cNvCxnSpPr>
            <p:nvPr/>
          </p:nvCxnSpPr>
          <p:spPr bwMode="auto">
            <a:xfrm rot="16200000" flipV="1">
              <a:off x="6312878" y="5125915"/>
              <a:ext cx="1397977" cy="8793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  <p:cxnSp>
          <p:nvCxnSpPr>
            <p:cNvPr id="46093" name="Straight Connector 45"/>
            <p:cNvCxnSpPr>
              <a:cxnSpLocks noChangeShapeType="1"/>
              <a:stCxn id="46098" idx="1"/>
            </p:cNvCxnSpPr>
            <p:nvPr/>
          </p:nvCxnSpPr>
          <p:spPr bwMode="auto">
            <a:xfrm rot="10800000" flipV="1">
              <a:off x="7192109" y="5842517"/>
              <a:ext cx="259843" cy="4368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  <p:cxnSp>
          <p:nvCxnSpPr>
            <p:cNvPr id="46094" name="Straight Connector 49"/>
            <p:cNvCxnSpPr>
              <a:cxnSpLocks noChangeShapeType="1"/>
            </p:cNvCxnSpPr>
            <p:nvPr/>
          </p:nvCxnSpPr>
          <p:spPr bwMode="auto">
            <a:xfrm rot="16200000" flipV="1">
              <a:off x="6474620" y="5133978"/>
              <a:ext cx="1428753" cy="4760"/>
            </a:xfrm>
            <a:prstGeom prst="line">
              <a:avLst/>
            </a:prstGeom>
            <a:noFill/>
            <a:ln w="57150" algn="ctr">
              <a:solidFill>
                <a:srgbClr val="00B050"/>
              </a:solidFill>
              <a:round/>
              <a:headEnd/>
              <a:tailEnd/>
            </a:ln>
          </p:spPr>
        </p:cxnSp>
      </p:grpSp>
    </p:spTree>
    <p:extLst>
      <p:ext uri="{BB962C8B-B14F-4D97-AF65-F5344CB8AC3E}">
        <p14:creationId xmlns:p14="http://schemas.microsoft.com/office/powerpoint/2010/main" val="36604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 bwMode="auto">
          <a:xfrm>
            <a:off x="417514" y="2655888"/>
            <a:ext cx="4494212" cy="370522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defTabSz="904875">
              <a:defRPr/>
            </a:pPr>
            <a:endParaRPr lang="en-GB">
              <a:ea typeface="ＭＳ Ｐゴシック" charset="-128"/>
              <a:cs typeface="+mn-cs"/>
            </a:endParaRPr>
          </a:p>
        </p:txBody>
      </p:sp>
      <p:sp>
        <p:nvSpPr>
          <p:cNvPr id="481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Double sided point-to-point communication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idx="1"/>
          </p:nvPr>
        </p:nvSpPr>
        <p:spPr>
          <a:xfrm>
            <a:off x="174625" y="1624014"/>
            <a:ext cx="5146675" cy="3883025"/>
          </a:xfrm>
        </p:spPr>
        <p:txBody>
          <a:bodyPr/>
          <a:lstStyle/>
          <a:p>
            <a:pPr eaLnBrk="1" hangingPunct="1"/>
            <a:r>
              <a:rPr lang="en-GB">
                <a:ea typeface="ＭＳ Ｐゴシック"/>
                <a:cs typeface="ＭＳ Ｐゴシック"/>
              </a:rPr>
              <a:t>Most basic form of communication in message passing:</a:t>
            </a:r>
          </a:p>
        </p:txBody>
      </p:sp>
      <p:grpSp>
        <p:nvGrpSpPr>
          <p:cNvPr id="48132" name="Group 8"/>
          <p:cNvGrpSpPr>
            <a:grpSpLocks/>
          </p:cNvGrpSpPr>
          <p:nvPr/>
        </p:nvGrpSpPr>
        <p:grpSpPr bwMode="auto">
          <a:xfrm>
            <a:off x="4979989" y="2370139"/>
            <a:ext cx="1050925" cy="1247775"/>
            <a:chOff x="4980562" y="2369575"/>
            <a:chExt cx="1050588" cy="1249114"/>
          </a:xfrm>
        </p:grpSpPr>
        <p:sp>
          <p:nvSpPr>
            <p:cNvPr id="48149" name="Rectangle 3"/>
            <p:cNvSpPr>
              <a:spLocks noChangeArrowheads="1"/>
            </p:cNvSpPr>
            <p:nvPr/>
          </p:nvSpPr>
          <p:spPr bwMode="auto">
            <a:xfrm>
              <a:off x="5240385" y="2369575"/>
              <a:ext cx="530942" cy="412954"/>
            </a:xfrm>
            <a:prstGeom prst="rect">
              <a:avLst/>
            </a:prstGeom>
            <a:solidFill>
              <a:srgbClr val="91D0FF"/>
            </a:solidFill>
            <a:ln w="28575" algn="ctr">
              <a:solidFill>
                <a:srgbClr val="0070C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/>
                <a:t>P0</a:t>
              </a:r>
            </a:p>
          </p:txBody>
        </p:sp>
        <p:sp>
          <p:nvSpPr>
            <p:cNvPr id="48150" name="Rectangle 4"/>
            <p:cNvSpPr>
              <a:spLocks noChangeArrowheads="1"/>
            </p:cNvSpPr>
            <p:nvPr/>
          </p:nvSpPr>
          <p:spPr bwMode="auto">
            <a:xfrm>
              <a:off x="4980562" y="3151762"/>
              <a:ext cx="1050588" cy="466927"/>
            </a:xfrm>
            <a:prstGeom prst="rect">
              <a:avLst/>
            </a:prstGeom>
            <a:solidFill>
              <a:srgbClr val="FF0000"/>
            </a:solidFill>
            <a:ln w="28575" algn="ctr">
              <a:solidFill>
                <a:srgbClr val="C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/>
                <a:t>Mem</a:t>
              </a:r>
            </a:p>
          </p:txBody>
        </p:sp>
        <p:cxnSp>
          <p:nvCxnSpPr>
            <p:cNvPr id="48151" name="Straight Connector 6"/>
            <p:cNvCxnSpPr>
              <a:cxnSpLocks noChangeShapeType="1"/>
              <a:stCxn id="48149" idx="2"/>
              <a:endCxn id="48150" idx="0"/>
            </p:cNvCxnSpPr>
            <p:nvPr/>
          </p:nvCxnSpPr>
          <p:spPr bwMode="auto">
            <a:xfrm rot="5400000">
              <a:off x="5321240" y="2967145"/>
              <a:ext cx="369233" cy="0"/>
            </a:xfrm>
            <a:prstGeom prst="line">
              <a:avLst/>
            </a:prstGeom>
            <a:noFill/>
            <a:ln w="57150" algn="ctr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8" name="Group 9"/>
          <p:cNvGrpSpPr>
            <a:grpSpLocks/>
          </p:cNvGrpSpPr>
          <p:nvPr/>
        </p:nvGrpSpPr>
        <p:grpSpPr bwMode="auto">
          <a:xfrm>
            <a:off x="6727825" y="2366964"/>
            <a:ext cx="1050925" cy="1247775"/>
            <a:chOff x="4980562" y="2369575"/>
            <a:chExt cx="1050588" cy="1249114"/>
          </a:xfrm>
        </p:grpSpPr>
        <p:sp>
          <p:nvSpPr>
            <p:cNvPr id="48146" name="Rectangle 10"/>
            <p:cNvSpPr>
              <a:spLocks noChangeArrowheads="1"/>
            </p:cNvSpPr>
            <p:nvPr/>
          </p:nvSpPr>
          <p:spPr bwMode="auto">
            <a:xfrm>
              <a:off x="5240385" y="2369575"/>
              <a:ext cx="530942" cy="412954"/>
            </a:xfrm>
            <a:prstGeom prst="rect">
              <a:avLst/>
            </a:prstGeom>
            <a:solidFill>
              <a:srgbClr val="91D0FF"/>
            </a:solidFill>
            <a:ln w="28575" algn="ctr">
              <a:solidFill>
                <a:srgbClr val="0070C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/>
                <a:t>P1</a:t>
              </a:r>
            </a:p>
          </p:txBody>
        </p:sp>
        <p:sp>
          <p:nvSpPr>
            <p:cNvPr id="48147" name="Rectangle 11"/>
            <p:cNvSpPr>
              <a:spLocks noChangeArrowheads="1"/>
            </p:cNvSpPr>
            <p:nvPr/>
          </p:nvSpPr>
          <p:spPr bwMode="auto">
            <a:xfrm>
              <a:off x="4980562" y="3151762"/>
              <a:ext cx="1050588" cy="466927"/>
            </a:xfrm>
            <a:prstGeom prst="rect">
              <a:avLst/>
            </a:prstGeom>
            <a:solidFill>
              <a:srgbClr val="FF0000"/>
            </a:solidFill>
            <a:ln w="28575" algn="ctr">
              <a:solidFill>
                <a:srgbClr val="C00000"/>
              </a:solidFill>
              <a:round/>
              <a:headEnd/>
              <a:tailEnd/>
            </a:ln>
          </p:spPr>
          <p:txBody>
            <a:bodyPr/>
            <a:lstStyle/>
            <a:p>
              <a:pPr algn="ctr" defTabSz="904875"/>
              <a:r>
                <a:rPr lang="en-GB"/>
                <a:t>Mem</a:t>
              </a:r>
            </a:p>
          </p:txBody>
        </p:sp>
        <p:cxnSp>
          <p:nvCxnSpPr>
            <p:cNvPr id="48148" name="Straight Connector 12"/>
            <p:cNvCxnSpPr>
              <a:cxnSpLocks noChangeShapeType="1"/>
              <a:stCxn id="48146" idx="2"/>
              <a:endCxn id="48147" idx="0"/>
            </p:cNvCxnSpPr>
            <p:nvPr/>
          </p:nvCxnSpPr>
          <p:spPr bwMode="auto">
            <a:xfrm rot="5400000">
              <a:off x="5321240" y="2967145"/>
              <a:ext cx="369233" cy="0"/>
            </a:xfrm>
            <a:prstGeom prst="line">
              <a:avLst/>
            </a:prstGeom>
            <a:noFill/>
            <a:ln w="57150" algn="ctr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611813" y="3359151"/>
            <a:ext cx="419100" cy="258763"/>
          </a:xfrm>
          <a:prstGeom prst="rect">
            <a:avLst/>
          </a:prstGeom>
          <a:solidFill>
            <a:srgbClr val="FF8B8B"/>
          </a:solidFill>
          <a:ln w="9525" algn="ctr">
            <a:solidFill>
              <a:srgbClr val="C00000"/>
            </a:solidFill>
            <a:round/>
            <a:headEnd/>
            <a:tailEnd/>
          </a:ln>
        </p:spPr>
        <p:txBody>
          <a:bodyPr/>
          <a:lstStyle/>
          <a:p>
            <a:pPr algn="ctr" defTabSz="904875"/>
            <a:r>
              <a:rPr lang="en-GB" sz="1100"/>
              <a:t>13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797799" y="3371850"/>
            <a:ext cx="420688" cy="246063"/>
          </a:xfrm>
          <a:prstGeom prst="rect">
            <a:avLst/>
          </a:prstGeom>
          <a:solidFill>
            <a:srgbClr val="C7E6A4"/>
          </a:solidFill>
          <a:ln w="9525" algn="ctr">
            <a:solidFill>
              <a:srgbClr val="00B050"/>
            </a:solidFill>
            <a:round/>
            <a:headEnd/>
            <a:tailEnd/>
          </a:ln>
        </p:spPr>
        <p:txBody>
          <a:bodyPr/>
          <a:lstStyle/>
          <a:p>
            <a:pPr algn="ctr" defTabSz="904875"/>
            <a:r>
              <a:rPr lang="en-GB" sz="1100"/>
              <a:t>13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718299" y="3148014"/>
            <a:ext cx="433389" cy="233362"/>
          </a:xfrm>
          <a:prstGeom prst="rect">
            <a:avLst/>
          </a:prstGeom>
          <a:solidFill>
            <a:srgbClr val="FF8B8B"/>
          </a:solidFill>
          <a:ln w="9525" algn="ctr">
            <a:solidFill>
              <a:srgbClr val="C00000"/>
            </a:solidFill>
            <a:round/>
            <a:headEnd/>
            <a:tailEnd/>
          </a:ln>
        </p:spPr>
        <p:txBody>
          <a:bodyPr/>
          <a:lstStyle/>
          <a:p>
            <a:pPr algn="ctr" defTabSz="904875"/>
            <a:r>
              <a:rPr lang="en-GB" sz="1100"/>
              <a:t>13</a:t>
            </a:r>
          </a:p>
        </p:txBody>
      </p:sp>
      <p:sp>
        <p:nvSpPr>
          <p:cNvPr id="38" name="Content Placeholder 2"/>
          <p:cNvSpPr txBox="1">
            <a:spLocks/>
          </p:cNvSpPr>
          <p:nvPr/>
        </p:nvSpPr>
        <p:spPr bwMode="auto">
          <a:xfrm>
            <a:off x="466725" y="2743201"/>
            <a:ext cx="2247900" cy="44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>
                <a:latin typeface="+mn-lt"/>
                <a:ea typeface="ＭＳ Ｐゴシック" charset="-128"/>
                <a:cs typeface="ＭＳ Ｐゴシック" charset="-128"/>
              </a:rPr>
              <a:t>Program on P0:</a:t>
            </a:r>
          </a:p>
          <a:p>
            <a:pPr marL="268288" indent="-268288" defTabSz="904875">
              <a:spcBef>
                <a:spcPct val="20000"/>
              </a:spcBef>
              <a:defRPr/>
            </a:pPr>
            <a:endParaRPr lang="en-GB" sz="2200" b="0" kern="0">
              <a:latin typeface="Courier New" pitchFamily="49" charset="0"/>
              <a:ea typeface="ＭＳ Ｐゴシック" charset="-128"/>
              <a:cs typeface="Courier New" pitchFamily="49" charset="0"/>
            </a:endParaRPr>
          </a:p>
          <a:p>
            <a:pPr marL="268288" indent="-268288" defTabSz="904875">
              <a:spcBef>
                <a:spcPct val="20000"/>
              </a:spcBef>
              <a:defRPr/>
            </a:pPr>
            <a:endParaRPr lang="en-GB" sz="2200" b="0" kern="0">
              <a:latin typeface="Courier New" pitchFamily="49" charset="0"/>
              <a:ea typeface="ＭＳ Ｐゴシック" charset="-128"/>
              <a:cs typeface="Courier New" pitchFamily="49" charset="0"/>
            </a:endParaRP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 bwMode="auto">
          <a:xfrm>
            <a:off x="2714625" y="2733675"/>
            <a:ext cx="2159000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>
                <a:latin typeface="+mn-lt"/>
                <a:ea typeface="ＭＳ Ｐゴシック" charset="-128"/>
                <a:cs typeface="ＭＳ Ｐゴシック" charset="-128"/>
              </a:rPr>
              <a:t>Program on P1:</a:t>
            </a:r>
          </a:p>
          <a:p>
            <a:pPr marL="268288" indent="-268288" defTabSz="904875">
              <a:spcBef>
                <a:spcPct val="20000"/>
              </a:spcBef>
              <a:defRPr/>
            </a:pPr>
            <a:endParaRPr lang="en-GB" sz="2200" b="0" kern="0">
              <a:latin typeface="Courier New" pitchFamily="49" charset="0"/>
              <a:ea typeface="ＭＳ Ｐゴシック" charset="-128"/>
              <a:cs typeface="Courier New" pitchFamily="49" charset="0"/>
            </a:endParaRPr>
          </a:p>
          <a:p>
            <a:pPr marL="268288" indent="-268288" defTabSz="904875">
              <a:spcBef>
                <a:spcPct val="20000"/>
              </a:spcBef>
              <a:defRPr/>
            </a:pPr>
            <a:endParaRPr lang="en-GB" sz="2200" b="0" kern="0">
              <a:latin typeface="Courier New" pitchFamily="49" charset="0"/>
              <a:ea typeface="ＭＳ Ｐゴシック" charset="-128"/>
              <a:cs typeface="Courier New" pitchFamily="49" charset="0"/>
            </a:endParaRP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0" name="Content Placeholder 2"/>
          <p:cNvSpPr txBox="1">
            <a:spLocks/>
          </p:cNvSpPr>
          <p:nvPr/>
        </p:nvSpPr>
        <p:spPr bwMode="auto">
          <a:xfrm>
            <a:off x="454026" y="3605213"/>
            <a:ext cx="2246313" cy="132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>
                <a:latin typeface="Courier New" pitchFamily="49" charset="0"/>
                <a:ea typeface="ＭＳ Ｐゴシック" charset="-128"/>
                <a:cs typeface="Courier New" pitchFamily="49" charset="0"/>
              </a:rPr>
              <a:t>a = 13</a:t>
            </a: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Content Placeholder 2"/>
          <p:cNvSpPr txBox="1">
            <a:spLocks/>
          </p:cNvSpPr>
          <p:nvPr/>
        </p:nvSpPr>
        <p:spPr bwMode="auto">
          <a:xfrm>
            <a:off x="450851" y="4332288"/>
            <a:ext cx="2246313" cy="1325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>
                <a:latin typeface="Courier New" pitchFamily="49" charset="0"/>
                <a:ea typeface="ＭＳ Ｐゴシック" charset="-128"/>
                <a:cs typeface="Courier New" pitchFamily="49" charset="0"/>
              </a:rPr>
              <a:t>send(a,1)</a:t>
            </a: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Content Placeholder 2"/>
          <p:cNvSpPr txBox="1">
            <a:spLocks/>
          </p:cNvSpPr>
          <p:nvPr/>
        </p:nvSpPr>
        <p:spPr bwMode="auto">
          <a:xfrm>
            <a:off x="2782888" y="5078414"/>
            <a:ext cx="2246312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 err="1">
                <a:latin typeface="Courier New" pitchFamily="49" charset="0"/>
                <a:ea typeface="ＭＳ Ｐゴシック" charset="-128"/>
                <a:cs typeface="Courier New" pitchFamily="49" charset="0"/>
              </a:rPr>
              <a:t>recv</a:t>
            </a:r>
            <a:r>
              <a:rPr lang="en-GB" sz="2200" b="0" kern="0">
                <a:latin typeface="Courier New" pitchFamily="49" charset="0"/>
                <a:ea typeface="ＭＳ Ｐゴシック" charset="-128"/>
                <a:cs typeface="Courier New" pitchFamily="49" charset="0"/>
              </a:rPr>
              <a:t>(b,0)</a:t>
            </a: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Content Placeholder 2"/>
          <p:cNvSpPr txBox="1">
            <a:spLocks/>
          </p:cNvSpPr>
          <p:nvPr/>
        </p:nvSpPr>
        <p:spPr bwMode="auto">
          <a:xfrm>
            <a:off x="2768600" y="5648325"/>
            <a:ext cx="224790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268288" indent="-268288" defTabSz="904875">
              <a:spcBef>
                <a:spcPct val="20000"/>
              </a:spcBef>
              <a:defRPr/>
            </a:pPr>
            <a:r>
              <a:rPr lang="en-GB" sz="2200" b="0" kern="0">
                <a:latin typeface="Courier New" pitchFamily="49" charset="0"/>
                <a:ea typeface="ＭＳ Ｐゴシック" charset="-128"/>
                <a:cs typeface="Courier New" pitchFamily="49" charset="0"/>
              </a:rPr>
              <a:t>c = c + b</a:t>
            </a:r>
          </a:p>
          <a:p>
            <a:pPr marL="268288" indent="-268288" defTabSz="904875">
              <a:spcBef>
                <a:spcPct val="20000"/>
              </a:spcBef>
              <a:buFontTx/>
              <a:buChar char="•"/>
              <a:defRPr/>
            </a:pPr>
            <a:endParaRPr lang="en-GB" sz="2200" b="0" kern="0">
              <a:latin typeface="+mn-lt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45" name="Straight Connector 44"/>
          <p:cNvCxnSpPr>
            <a:cxnSpLocks noChangeShapeType="1"/>
          </p:cNvCxnSpPr>
          <p:nvPr/>
        </p:nvCxnSpPr>
        <p:spPr bwMode="auto">
          <a:xfrm rot="5400000">
            <a:off x="875508" y="4504532"/>
            <a:ext cx="3579813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9" name="Elbow Connector 28"/>
          <p:cNvCxnSpPr>
            <a:cxnSpLocks noChangeShapeType="1"/>
            <a:stCxn id="14" idx="2"/>
            <a:endCxn id="15" idx="2"/>
          </p:cNvCxnSpPr>
          <p:nvPr/>
        </p:nvCxnSpPr>
        <p:spPr bwMode="auto">
          <a:xfrm rot="16200000" flipH="1">
            <a:off x="6914357" y="2524919"/>
            <a:ext cx="1587" cy="2187575"/>
          </a:xfrm>
          <a:prstGeom prst="bentConnector3">
            <a:avLst>
              <a:gd name="adj1" fmla="val 14300005"/>
            </a:avLst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34" name="Elbow Connector 33"/>
          <p:cNvCxnSpPr>
            <a:cxnSpLocks noChangeShapeType="1"/>
            <a:stCxn id="15" idx="0"/>
            <a:endCxn id="17" idx="3"/>
          </p:cNvCxnSpPr>
          <p:nvPr/>
        </p:nvCxnSpPr>
        <p:spPr bwMode="auto">
          <a:xfrm rot="5400000" flipH="1">
            <a:off x="7527132" y="2890044"/>
            <a:ext cx="106362" cy="857250"/>
          </a:xfrm>
          <a:prstGeom prst="bentConnector2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152363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14" grpId="0" animBg="1"/>
      <p:bldP spid="15" grpId="0" animBg="1"/>
      <p:bldP spid="17" grpId="0" animBg="1"/>
      <p:bldP spid="38" grpId="0" build="allAtOnce"/>
      <p:bldP spid="39" grpId="0" build="allAtOnce"/>
      <p:bldP spid="40" grpId="0" build="allAtOnce"/>
      <p:bldP spid="41" grpId="0" build="allAtOnce"/>
      <p:bldP spid="42" grpId="0" build="allAtOnce"/>
      <p:bldP spid="43" grpId="0" build="allAtOnce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Things to consider for MPI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5084" y="1848670"/>
            <a:ext cx="7587440" cy="3563159"/>
          </a:xfrm>
        </p:spPr>
        <p:txBody>
          <a:bodyPr/>
          <a:lstStyle/>
          <a:p>
            <a:r>
              <a:rPr lang="en-US"/>
              <a:t>Today most MPI programs are executed as single program multiple data (SPMD)</a:t>
            </a:r>
          </a:p>
          <a:p>
            <a:endParaRPr lang="en-US"/>
          </a:p>
          <a:p>
            <a:r>
              <a:rPr lang="en-US"/>
              <a:t>MPI programs need a job launcher</a:t>
            </a:r>
          </a:p>
          <a:p>
            <a:pPr lvl="1"/>
            <a:r>
              <a:rPr lang="en-US"/>
              <a:t>This takes the actual executable as argument</a:t>
            </a:r>
          </a:p>
          <a:p>
            <a:pPr lvl="1"/>
            <a:r>
              <a:rPr lang="en-US"/>
              <a:t>Connects to all the cores </a:t>
            </a:r>
          </a:p>
          <a:p>
            <a:pPr lvl="1"/>
            <a:r>
              <a:rPr lang="en-US"/>
              <a:t>Starts a copy of the executable on every core</a:t>
            </a:r>
          </a:p>
        </p:txBody>
      </p:sp>
    </p:spTree>
    <p:extLst>
      <p:ext uri="{BB962C8B-B14F-4D97-AF65-F5344CB8AC3E}">
        <p14:creationId xmlns:p14="http://schemas.microsoft.com/office/powerpoint/2010/main" val="3145664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Concept: Scheduling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" y="1611032"/>
            <a:ext cx="2949336" cy="5079831"/>
          </a:xfrm>
        </p:spPr>
        <p:txBody>
          <a:bodyPr/>
          <a:lstStyle/>
          <a:p>
            <a:r>
              <a:rPr lang="en-US" sz="2000"/>
              <a:t>Job 1: 1 core, 8 h</a:t>
            </a:r>
          </a:p>
          <a:p>
            <a:r>
              <a:rPr lang="en-US" sz="2000"/>
              <a:t>Job 2: 8 cores, 4 h</a:t>
            </a:r>
          </a:p>
          <a:p>
            <a:r>
              <a:rPr lang="en-US" sz="2000"/>
              <a:t>Job 3: 4 cores, 8 h</a:t>
            </a:r>
          </a:p>
          <a:p>
            <a:r>
              <a:rPr lang="en-US" sz="2000"/>
              <a:t>Job 4: 24 cores, 3 h</a:t>
            </a:r>
          </a:p>
          <a:p>
            <a:pPr marL="452438" lvl="1" indent="0">
              <a:buNone/>
            </a:pPr>
            <a:r>
              <a:rPr lang="en-US" sz="2000"/>
              <a:t>wait for Job 3</a:t>
            </a:r>
          </a:p>
          <a:p>
            <a:r>
              <a:rPr lang="en-US" sz="2000"/>
              <a:t>Job 5: 3 cores, 12 h</a:t>
            </a:r>
          </a:p>
          <a:p>
            <a:pPr marL="452438" lvl="1" indent="0">
              <a:buNone/>
            </a:pPr>
            <a:r>
              <a:rPr lang="en-US" sz="2000"/>
              <a:t>not enough time before Job 4</a:t>
            </a:r>
          </a:p>
          <a:p>
            <a:r>
              <a:rPr lang="en-US" sz="2000"/>
              <a:t>Job 6: 16 cores, 2 h</a:t>
            </a:r>
          </a:p>
          <a:p>
            <a:pPr marL="452438" lvl="1" indent="0">
              <a:buNone/>
            </a:pPr>
            <a:r>
              <a:rPr lang="en-US" sz="2000"/>
              <a:t>run after 2, before 4</a:t>
            </a:r>
          </a:p>
          <a:p>
            <a:r>
              <a:rPr lang="en-US" sz="2000"/>
              <a:t>Job 7: 1 core, 6 h</a:t>
            </a:r>
          </a:p>
          <a:p>
            <a:pPr marL="452438" lvl="1" indent="0">
              <a:buNone/>
            </a:pPr>
            <a:r>
              <a:rPr lang="en-US" sz="2000"/>
              <a:t>run directly</a:t>
            </a:r>
          </a:p>
        </p:txBody>
      </p:sp>
      <p:grpSp>
        <p:nvGrpSpPr>
          <p:cNvPr id="73" name="Group 72"/>
          <p:cNvGrpSpPr/>
          <p:nvPr/>
        </p:nvGrpSpPr>
        <p:grpSpPr>
          <a:xfrm>
            <a:off x="3896100" y="1838666"/>
            <a:ext cx="4652384" cy="3526979"/>
            <a:chOff x="3896100" y="1838666"/>
            <a:chExt cx="4359750" cy="3526979"/>
          </a:xfrm>
        </p:grpSpPr>
        <p:grpSp>
          <p:nvGrpSpPr>
            <p:cNvPr id="18" name="Group 17"/>
            <p:cNvGrpSpPr/>
            <p:nvPr/>
          </p:nvGrpSpPr>
          <p:grpSpPr>
            <a:xfrm>
              <a:off x="3898765" y="1838666"/>
              <a:ext cx="4357085" cy="1174087"/>
              <a:chOff x="3898765" y="1838665"/>
              <a:chExt cx="4357085" cy="160043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3898765" y="18386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4" name="Rectangle 3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0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5" name="Rectangle 4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9E1C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1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8" name="Rectangle 7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F5DEC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2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2D7C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3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11" name="Group 10"/>
              <p:cNvGrpSpPr/>
              <p:nvPr/>
            </p:nvGrpSpPr>
            <p:grpSpPr>
              <a:xfrm>
                <a:off x="3898765" y="26387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12" name="Group 11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16" name="Rectangle 15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FD5B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4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17" name="Rectangle 16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CCB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5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13" name="Group 12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14" name="Rectangle 13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8C9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6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15" name="Rectangle 14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5C6A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7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</p:grpSp>
        <p:grpSp>
          <p:nvGrpSpPr>
            <p:cNvPr id="34" name="Group 33"/>
            <p:cNvGrpSpPr/>
            <p:nvPr/>
          </p:nvGrpSpPr>
          <p:grpSpPr>
            <a:xfrm>
              <a:off x="3896101" y="3010085"/>
              <a:ext cx="4357085" cy="1174087"/>
              <a:chOff x="3898765" y="1838665"/>
              <a:chExt cx="4357085" cy="1600438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3898765" y="18386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47" name="Rectangle 46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0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9E1C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1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44" name="Group 43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45" name="Rectangle 44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F5DEC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2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2D7C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3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36" name="Group 35"/>
              <p:cNvGrpSpPr/>
              <p:nvPr/>
            </p:nvGrpSpPr>
            <p:grpSpPr>
              <a:xfrm>
                <a:off x="3898765" y="26387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37" name="Group 36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41" name="Rectangle 40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FD5B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4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CCB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5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8" name="Group 37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39" name="Rectangle 38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8C9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6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40" name="Rectangle 39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5C6A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7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</p:grpSp>
        <p:grpSp>
          <p:nvGrpSpPr>
            <p:cNvPr id="49" name="Group 48"/>
            <p:cNvGrpSpPr/>
            <p:nvPr/>
          </p:nvGrpSpPr>
          <p:grpSpPr>
            <a:xfrm>
              <a:off x="3896100" y="4191558"/>
              <a:ext cx="4357085" cy="1174087"/>
              <a:chOff x="3898765" y="1838665"/>
              <a:chExt cx="4357085" cy="1600438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3898765" y="18386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58" name="Group 57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62" name="Rectangle 61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0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63" name="Rectangle 62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9E1C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1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59" name="Group 58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60" name="Rectangle 59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F5DEC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2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61" name="Rectangle 60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F2D7C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3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51" name="Group 50"/>
              <p:cNvGrpSpPr/>
              <p:nvPr/>
            </p:nvGrpSpPr>
            <p:grpSpPr>
              <a:xfrm>
                <a:off x="3898765" y="2638765"/>
                <a:ext cx="4357085" cy="800338"/>
                <a:chOff x="3898765" y="1838665"/>
                <a:chExt cx="4357085" cy="800338"/>
              </a:xfrm>
            </p:grpSpPr>
            <p:grpSp>
              <p:nvGrpSpPr>
                <p:cNvPr id="52" name="Group 51"/>
                <p:cNvGrpSpPr/>
                <p:nvPr/>
              </p:nvGrpSpPr>
              <p:grpSpPr>
                <a:xfrm>
                  <a:off x="3898765" y="183866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56" name="Rectangle 55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FD5BE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4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57" name="Rectangle 56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CCB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5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53" name="Group 52"/>
                <p:cNvGrpSpPr/>
                <p:nvPr/>
              </p:nvGrpSpPr>
              <p:grpSpPr>
                <a:xfrm>
                  <a:off x="3898765" y="2238715"/>
                  <a:ext cx="4357085" cy="400288"/>
                  <a:chOff x="3898765" y="1838665"/>
                  <a:chExt cx="4357085" cy="400288"/>
                </a:xfrm>
              </p:grpSpPr>
              <p:sp>
                <p:nvSpPr>
                  <p:cNvPr id="54" name="Rectangle 53"/>
                  <p:cNvSpPr/>
                  <p:nvPr/>
                </p:nvSpPr>
                <p:spPr bwMode="auto">
                  <a:xfrm>
                    <a:off x="3898765" y="1838665"/>
                    <a:ext cx="4356574" cy="199373"/>
                  </a:xfrm>
                  <a:prstGeom prst="rect">
                    <a:avLst/>
                  </a:prstGeom>
                  <a:solidFill>
                    <a:srgbClr val="E8C9B0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6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55" name="Rectangle 54"/>
                  <p:cNvSpPr/>
                  <p:nvPr/>
                </p:nvSpPr>
                <p:spPr bwMode="auto">
                  <a:xfrm>
                    <a:off x="3899276" y="2039580"/>
                    <a:ext cx="4356574" cy="199373"/>
                  </a:xfrm>
                  <a:prstGeom prst="rect">
                    <a:avLst/>
                  </a:prstGeom>
                  <a:solidFill>
                    <a:srgbClr val="E5C6AB"/>
                  </a:solidFill>
                  <a:ln w="6350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l" defTabSz="904875" rtl="0" eaLnBrk="1" fontAlgn="base" latinLnBrk="0" hangingPunct="1">
                      <a:lnSpc>
                        <a:spcPct val="7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90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Core</a:t>
                    </a:r>
                    <a:r>
                      <a:rPr kumimoji="0" lang="en-US" sz="900" i="0" u="none" strike="noStrike" cap="none" normalizeH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rPr>
                      <a:t> 7</a:t>
                    </a:r>
                    <a:endParaRPr kumimoji="0" lang="en-US" sz="900" i="0" u="none" strike="noStrike" cap="none" normalizeH="0" baseline="0">
                      <a:ln>
                        <a:noFill/>
                      </a:ln>
                      <a:solidFill>
                        <a:schemeClr val="tx2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</p:grpSp>
      </p:grpSp>
      <p:sp>
        <p:nvSpPr>
          <p:cNvPr id="64" name="TextBox 63"/>
          <p:cNvSpPr txBox="1"/>
          <p:nvPr/>
        </p:nvSpPr>
        <p:spPr>
          <a:xfrm rot="16200000">
            <a:off x="3418803" y="2289109"/>
            <a:ext cx="680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>
                <a:solidFill>
                  <a:schemeClr val="tx2"/>
                </a:solidFill>
              </a:rPr>
              <a:t>Node 1</a:t>
            </a:r>
          </a:p>
        </p:txBody>
      </p:sp>
      <p:sp>
        <p:nvSpPr>
          <p:cNvPr id="65" name="TextBox 64"/>
          <p:cNvSpPr txBox="1"/>
          <p:nvPr/>
        </p:nvSpPr>
        <p:spPr>
          <a:xfrm rot="16200000">
            <a:off x="3416139" y="3453143"/>
            <a:ext cx="680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>
                <a:solidFill>
                  <a:schemeClr val="tx2"/>
                </a:solidFill>
              </a:rPr>
              <a:t>Node 2</a:t>
            </a:r>
          </a:p>
        </p:txBody>
      </p:sp>
      <p:sp>
        <p:nvSpPr>
          <p:cNvPr id="66" name="TextBox 65"/>
          <p:cNvSpPr txBox="1"/>
          <p:nvPr/>
        </p:nvSpPr>
        <p:spPr>
          <a:xfrm rot="16200000">
            <a:off x="3416138" y="4634617"/>
            <a:ext cx="680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>
                <a:solidFill>
                  <a:schemeClr val="tx2"/>
                </a:solidFill>
              </a:rPr>
              <a:t>Node 3</a:t>
            </a:r>
          </a:p>
        </p:txBody>
      </p:sp>
      <p:sp>
        <p:nvSpPr>
          <p:cNvPr id="67" name="Right Arrow 66"/>
          <p:cNvSpPr/>
          <p:nvPr/>
        </p:nvSpPr>
        <p:spPr bwMode="auto">
          <a:xfrm>
            <a:off x="4821768" y="1506376"/>
            <a:ext cx="2104446" cy="317521"/>
          </a:xfrm>
          <a:prstGeom prst="rightArrow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Time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3896889" y="1835996"/>
            <a:ext cx="1436842" cy="145138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1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4013005" y="3011619"/>
            <a:ext cx="703900" cy="1168356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2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165403" y="1981144"/>
            <a:ext cx="1415059" cy="587799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3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5587716" y="1828754"/>
            <a:ext cx="529725" cy="3541354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4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6131998" y="1843268"/>
            <a:ext cx="2140728" cy="435399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5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4745947" y="3011623"/>
            <a:ext cx="522473" cy="2351227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900">
              <a:solidFill>
                <a:srgbClr val="FFFFFF"/>
              </a:solidFill>
            </a:endParaRPr>
          </a:p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6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  <p:sp>
        <p:nvSpPr>
          <p:cNvPr id="121" name="Rectangle 120"/>
          <p:cNvSpPr/>
          <p:nvPr/>
        </p:nvSpPr>
        <p:spPr bwMode="auto">
          <a:xfrm>
            <a:off x="4346821" y="2568947"/>
            <a:ext cx="1059478" cy="174161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900">
                <a:solidFill>
                  <a:srgbClr val="FFFFFF"/>
                </a:solidFill>
              </a:rPr>
              <a:t>Job 7</a:t>
            </a:r>
            <a:endParaRPr kumimoji="0" lang="en-US" sz="9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5175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0" grpId="0" animBg="1"/>
      <p:bldP spid="71" grpId="0" animBg="1"/>
      <p:bldP spid="72" grpId="0" animBg="1"/>
      <p:bldP spid="74" grpId="0" animBg="1"/>
      <p:bldP spid="12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5CEDF-FBCD-9157-4B91-D253C172B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/>
              <a:t>Examples for job launchers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24520-7754-B941-F6C4-301717728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Job launcher on COSMOS:</a:t>
            </a:r>
          </a:p>
          <a:p>
            <a:pPr lvl="1"/>
            <a:r>
              <a:rPr lang="en-US"/>
              <a:t>Use </a:t>
            </a:r>
            <a:r>
              <a:rPr lang="en-US" err="1">
                <a:latin typeface="Consolas"/>
                <a:cs typeface="Consolas"/>
              </a:rPr>
              <a:t>srun</a:t>
            </a:r>
            <a:r>
              <a:rPr lang="en-US"/>
              <a:t> when using the Intel MPI library</a:t>
            </a:r>
          </a:p>
          <a:p>
            <a:pPr lvl="1"/>
            <a:r>
              <a:rPr lang="en-US"/>
              <a:t>Use </a:t>
            </a:r>
            <a:r>
              <a:rPr lang="en-US" err="1">
                <a:latin typeface="Consolas"/>
                <a:cs typeface="Consolas"/>
              </a:rPr>
              <a:t>mpirun</a:t>
            </a:r>
            <a:r>
              <a:rPr lang="en-US"/>
              <a:t> or </a:t>
            </a:r>
            <a:r>
              <a:rPr lang="en-US" err="1">
                <a:latin typeface="Consolas"/>
                <a:cs typeface="Consolas"/>
              </a:rPr>
              <a:t>mpiexec</a:t>
            </a:r>
            <a:r>
              <a:rPr lang="en-US"/>
              <a:t> when using </a:t>
            </a:r>
            <a:r>
              <a:rPr lang="en-US" err="1"/>
              <a:t>OpenMPI</a:t>
            </a:r>
            <a:endParaRPr lang="en-US"/>
          </a:p>
          <a:p>
            <a:r>
              <a:rPr lang="en-SE"/>
              <a:t>Job launcher on Tetralith</a:t>
            </a:r>
          </a:p>
          <a:p>
            <a:pPr lvl="1"/>
            <a:r>
              <a:rPr lang="en-SE"/>
              <a:t>Use </a:t>
            </a:r>
            <a:r>
              <a:rPr lang="en-SE">
                <a:latin typeface="Consolas" panose="020B0609020204030204" pitchFamily="49" charset="0"/>
                <a:cs typeface="Consolas" panose="020B0609020204030204" pitchFamily="49" charset="0"/>
              </a:rPr>
              <a:t>mpprun</a:t>
            </a:r>
          </a:p>
          <a:p>
            <a:r>
              <a:rPr lang="en-SE">
                <a:cs typeface="Consolas" panose="020B0609020204030204" pitchFamily="49" charset="0"/>
              </a:rPr>
              <a:t>Job launcher on Kebnekaise</a:t>
            </a:r>
          </a:p>
          <a:p>
            <a:pPr lvl="1"/>
            <a:r>
              <a:rPr lang="en-SE">
                <a:cs typeface="Consolas" panose="020B0609020204030204" pitchFamily="49" charset="0"/>
              </a:rPr>
              <a:t>Use </a:t>
            </a:r>
            <a:r>
              <a:rPr lang="en-SE">
                <a:latin typeface="Consolas" panose="020B0609020204030204" pitchFamily="49" charset="0"/>
                <a:cs typeface="Consolas" panose="020B0609020204030204" pitchFamily="49" charset="0"/>
              </a:rPr>
              <a:t>srun</a:t>
            </a:r>
          </a:p>
        </p:txBody>
      </p:sp>
    </p:spTree>
    <p:extLst>
      <p:ext uri="{BB962C8B-B14F-4D97-AF65-F5344CB8AC3E}">
        <p14:creationId xmlns:p14="http://schemas.microsoft.com/office/powerpoint/2010/main" val="32136041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Comments: </a:t>
            </a:r>
            <a:br>
              <a:rPr lang="en-US"/>
            </a:br>
            <a:r>
              <a:rPr lang="en-US"/>
              <a:t>Local disks and multi node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8" y="1848670"/>
            <a:ext cx="7587440" cy="4523338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/>
              <a:t>Each node has its own disk</a:t>
            </a:r>
          </a:p>
          <a:p>
            <a:pPr lvl="1">
              <a:spcBef>
                <a:spcPts val="0"/>
              </a:spcBef>
            </a:pPr>
            <a:r>
              <a:rPr lang="en-US"/>
              <a:t>Disk only visible to cores on this node</a:t>
            </a:r>
          </a:p>
          <a:p>
            <a:pPr>
              <a:spcBef>
                <a:spcPts val="0"/>
              </a:spcBef>
            </a:pPr>
            <a:endParaRPr lang="en-US"/>
          </a:p>
          <a:p>
            <a:pPr>
              <a:spcBef>
                <a:spcPts val="0"/>
              </a:spcBef>
            </a:pPr>
            <a:r>
              <a:rPr lang="en-US"/>
              <a:t>Files may be needed:</a:t>
            </a:r>
          </a:p>
          <a:p>
            <a:pPr lvl="1">
              <a:spcBef>
                <a:spcPts val="0"/>
              </a:spcBef>
            </a:pPr>
            <a:r>
              <a:rPr lang="en-US" err="1"/>
              <a:t>Headnode</a:t>
            </a:r>
            <a:r>
              <a:rPr lang="en-US"/>
              <a:t> only:  e.g. input for many MPI applications</a:t>
            </a:r>
          </a:p>
          <a:p>
            <a:pPr lvl="1">
              <a:spcBef>
                <a:spcPts val="0"/>
              </a:spcBef>
            </a:pPr>
            <a:r>
              <a:rPr lang="en-US"/>
              <a:t>All nodes (e.g. executable you compiled yourself)</a:t>
            </a:r>
          </a:p>
          <a:p>
            <a:pPr>
              <a:spcBef>
                <a:spcPts val="0"/>
              </a:spcBef>
            </a:pPr>
            <a:endParaRPr lang="en-US"/>
          </a:p>
          <a:p>
            <a:pPr>
              <a:spcBef>
                <a:spcPts val="0"/>
              </a:spcBef>
            </a:pPr>
            <a:r>
              <a:rPr lang="en-US"/>
              <a:t>If you use </a:t>
            </a:r>
            <a:r>
              <a:rPr lang="en-US" err="1">
                <a:latin typeface="Consolas"/>
                <a:cs typeface="Consolas"/>
              </a:rPr>
              <a:t>cp</a:t>
            </a:r>
            <a:r>
              <a:rPr lang="en-US"/>
              <a:t>: copies onto the </a:t>
            </a:r>
            <a:r>
              <a:rPr lang="en-US" err="1"/>
              <a:t>headnode</a:t>
            </a:r>
            <a:endParaRPr lang="en-US"/>
          </a:p>
          <a:p>
            <a:pPr>
              <a:spcBef>
                <a:spcPts val="0"/>
              </a:spcBef>
            </a:pPr>
            <a:endParaRPr lang="en-US"/>
          </a:p>
          <a:p>
            <a:pPr>
              <a:spcBef>
                <a:spcPts val="0"/>
              </a:spcBef>
            </a:pPr>
            <a:r>
              <a:rPr lang="en-US"/>
              <a:t>To copy onto all nodes</a:t>
            </a:r>
          </a:p>
          <a:p>
            <a:pPr lvl="1">
              <a:spcBef>
                <a:spcPts val="0"/>
              </a:spcBef>
            </a:pPr>
            <a:r>
              <a:rPr lang="en-US"/>
              <a:t>Initiate file copy with </a:t>
            </a:r>
            <a:r>
              <a:rPr lang="en-US" err="1">
                <a:latin typeface="Consolas"/>
                <a:cs typeface="Consolas"/>
              </a:rPr>
              <a:t>srun</a:t>
            </a:r>
            <a:r>
              <a:rPr lang="en-US"/>
              <a:t> for SLURM</a:t>
            </a:r>
          </a:p>
        </p:txBody>
      </p:sp>
    </p:spTree>
    <p:extLst>
      <p:ext uri="{BB962C8B-B14F-4D97-AF65-F5344CB8AC3E}">
        <p14:creationId xmlns:p14="http://schemas.microsoft.com/office/powerpoint/2010/main" val="28188178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 standard MPI script:</a:t>
            </a:r>
            <a:br>
              <a:rPr lang="en-US"/>
            </a:br>
            <a:r>
              <a:rPr lang="en-US"/>
              <a:t>Resource header portion (COSMOS)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0850" y="2000250"/>
            <a:ext cx="8439582" cy="4232984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#!/bin/bash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 requesting the 4 nodes 48 cores each (192 cores total)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-N 4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--tasks-per-node=48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-t 0:30:00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 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-J simula_n192   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-o simula_n192_%j.out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2000">
                <a:latin typeface="Consolas"/>
                <a:cs typeface="Consolas"/>
              </a:rPr>
              <a:t>#SBATCH -e simula_n192_%j.err</a:t>
            </a:r>
          </a:p>
        </p:txBody>
      </p:sp>
    </p:spTree>
    <p:extLst>
      <p:ext uri="{BB962C8B-B14F-4D97-AF65-F5344CB8AC3E}">
        <p14:creationId xmlns:p14="http://schemas.microsoft.com/office/powerpoint/2010/main" val="31804848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 standard MPI script (cont.):</a:t>
            </a:r>
            <a:br>
              <a:rPr lang="en-US"/>
            </a:br>
            <a:r>
              <a:rPr lang="en-US"/>
              <a:t>UNIX body (</a:t>
            </a:r>
            <a:r>
              <a:rPr lang="en-US" i="1" err="1"/>
              <a:t>OpenMPI</a:t>
            </a:r>
            <a:r>
              <a:rPr lang="en-US" i="1"/>
              <a:t>, COSMOS</a:t>
            </a:r>
            <a:r>
              <a:rPr lang="en-US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619" y="1757762"/>
            <a:ext cx="8521067" cy="4657487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cat $0</a:t>
            </a: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module purge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module load </a:t>
            </a:r>
            <a:r>
              <a:rPr lang="en-US" sz="1800" dirty="0" err="1">
                <a:latin typeface="Consolas"/>
                <a:cs typeface="Consolas"/>
              </a:rPr>
              <a:t>foss</a:t>
            </a:r>
            <a:r>
              <a:rPr lang="en-US" sz="1800" dirty="0">
                <a:latin typeface="Consolas"/>
                <a:cs typeface="Consolas"/>
              </a:rPr>
              <a:t>/2022b</a:t>
            </a: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starting the executable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</a:t>
            </a:r>
            <a:r>
              <a:rPr lang="en-US" sz="1800" dirty="0" err="1">
                <a:latin typeface="Consolas"/>
                <a:cs typeface="Consolas"/>
              </a:rPr>
              <a:t>foss</a:t>
            </a:r>
            <a:r>
              <a:rPr lang="en-US" sz="1800" dirty="0">
                <a:latin typeface="Consolas"/>
                <a:cs typeface="Consolas"/>
              </a:rPr>
              <a:t>/2022b deploys </a:t>
            </a:r>
            <a:r>
              <a:rPr lang="en-US" sz="1800" dirty="0" err="1">
                <a:latin typeface="Consolas"/>
                <a:cs typeface="Consolas"/>
              </a:rPr>
              <a:t>OpenMPI</a:t>
            </a:r>
            <a:r>
              <a:rPr lang="en-US" sz="1800" dirty="0">
                <a:latin typeface="Consolas"/>
                <a:cs typeface="Consolas"/>
              </a:rPr>
              <a:t> – start executable with </a:t>
            </a:r>
            <a:r>
              <a:rPr lang="en-US" sz="1800" dirty="0" err="1">
                <a:latin typeface="Consolas"/>
                <a:cs typeface="Consolas"/>
              </a:rPr>
              <a:t>mpirun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--bind-to core is recommended for standard MPI jobs</a:t>
            </a:r>
            <a:br>
              <a:rPr lang="en-US" sz="1800" dirty="0">
                <a:latin typeface="Consolas"/>
                <a:cs typeface="Consolas"/>
              </a:rPr>
            </a:b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 err="1">
                <a:latin typeface="Consolas"/>
                <a:cs typeface="Consolas"/>
              </a:rPr>
              <a:t>mpirun</a:t>
            </a:r>
            <a:r>
              <a:rPr lang="en-US" sz="1800" dirty="0">
                <a:latin typeface="Consolas"/>
                <a:cs typeface="Consolas"/>
              </a:rPr>
              <a:t> --bind-to core </a:t>
            </a:r>
            <a:r>
              <a:rPr lang="en-US" sz="1800" dirty="0" err="1">
                <a:latin typeface="Consolas"/>
                <a:cs typeface="Consolas"/>
              </a:rPr>
              <a:t>simula_mpi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068892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 standard MPI script (cont.):</a:t>
            </a:r>
            <a:br>
              <a:rPr lang="en-US"/>
            </a:br>
            <a:r>
              <a:rPr lang="en-US"/>
              <a:t>UNIX body (</a:t>
            </a:r>
            <a:r>
              <a:rPr lang="en-US" i="1"/>
              <a:t>Intel MPI, COSMOS</a:t>
            </a:r>
            <a:r>
              <a:rPr lang="en-US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619" y="1757762"/>
            <a:ext cx="8521067" cy="4657487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module purge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module load intel/2022a</a:t>
            </a: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starting the executable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intel/2022a deploys Intel MPI – start executable with </a:t>
            </a:r>
            <a:r>
              <a:rPr lang="en-US" sz="1800" dirty="0" err="1">
                <a:latin typeface="Consolas"/>
                <a:cs typeface="Consolas"/>
              </a:rPr>
              <a:t>srun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 --</a:t>
            </a:r>
            <a:r>
              <a:rPr lang="en-US" sz="1800" dirty="0" err="1">
                <a:latin typeface="Consolas"/>
                <a:cs typeface="Consolas"/>
              </a:rPr>
              <a:t>cpu_bind</a:t>
            </a:r>
            <a:r>
              <a:rPr lang="en-US" sz="1800" dirty="0">
                <a:latin typeface="Consolas"/>
                <a:cs typeface="Consolas"/>
              </a:rPr>
              <a:t>=cores is recommended for standard MPI jobs</a:t>
            </a:r>
            <a:br>
              <a:rPr lang="en-US" sz="1800" dirty="0">
                <a:latin typeface="Consolas"/>
                <a:cs typeface="Consolas"/>
              </a:rPr>
            </a:b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dirty="0" err="1"/>
              <a:t>srun</a:t>
            </a:r>
            <a:r>
              <a:rPr lang="en-US" sz="1800" dirty="0"/>
              <a:t> --</a:t>
            </a:r>
            <a:r>
              <a:rPr lang="en-US" sz="1800" dirty="0" err="1"/>
              <a:t>cpu_bind</a:t>
            </a:r>
            <a:r>
              <a:rPr lang="en-US" sz="1800" dirty="0"/>
              <a:t>=cores </a:t>
            </a:r>
            <a:r>
              <a:rPr lang="en-US" sz="1800" dirty="0" err="1">
                <a:latin typeface="Consolas"/>
                <a:cs typeface="Consolas"/>
              </a:rPr>
              <a:t>simula_mpi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933977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SLURM standard MPI script: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Tetralith</a:t>
            </a:r>
            <a:r>
              <a:rPr lang="en-US" dirty="0"/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40340" y="1590347"/>
            <a:ext cx="8439582" cy="4841984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#!/bin/bash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 requesting the 4 nodes 32 cores each (128 cores total)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-N 4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--tasks-per-node=32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-t 0:30:00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 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-J simula_n128   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-o simula_n128_%j.out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#SBATCH -e simula_n128_%j.err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>
                <a:latin typeface="Consolas"/>
                <a:cs typeface="Consolas"/>
              </a:rPr>
              <a:t>cat $0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dirty="0" err="1">
                <a:latin typeface="Consolas"/>
                <a:cs typeface="Consolas"/>
              </a:rPr>
              <a:t>mpprun</a:t>
            </a: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err="1">
                <a:latin typeface="Consolas"/>
                <a:cs typeface="Consolas"/>
              </a:rPr>
              <a:t>simula_mpi</a:t>
            </a: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5097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 standard MPI script (cont.):</a:t>
            </a:r>
            <a:br>
              <a:rPr lang="en-US"/>
            </a:br>
            <a:r>
              <a:rPr lang="en-US"/>
              <a:t>UNIX script body (</a:t>
            </a:r>
            <a:r>
              <a:rPr lang="en-US" i="1"/>
              <a:t>node local discs</a:t>
            </a:r>
            <a:r>
              <a:rPr lang="en-US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619" y="1757762"/>
            <a:ext cx="8521067" cy="4657487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500"/>
              </a:spcBef>
              <a:buNone/>
            </a:pPr>
            <a:r>
              <a:rPr lang="en-US" sz="1800">
                <a:latin typeface="Consolas"/>
                <a:cs typeface="Consolas"/>
              </a:rPr>
              <a:t>module load </a:t>
            </a:r>
            <a:r>
              <a:rPr lang="en-US" sz="1800" err="1">
                <a:latin typeface="Consolas"/>
                <a:cs typeface="Consolas"/>
              </a:rPr>
              <a:t>foss</a:t>
            </a:r>
            <a:r>
              <a:rPr lang="en-US" sz="1800">
                <a:latin typeface="Consolas"/>
                <a:cs typeface="Consolas"/>
              </a:rPr>
              <a:t>/2016a</a:t>
            </a:r>
          </a:p>
          <a:p>
            <a:pPr marL="0" indent="0">
              <a:spcBef>
                <a:spcPts val="500"/>
              </a:spcBef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>
                <a:latin typeface="Consolas"/>
                <a:cs typeface="Consolas"/>
              </a:rPr>
              <a:t># local disks: executable on all nodes, input only on </a:t>
            </a:r>
            <a:r>
              <a:rPr lang="en-US" sz="1800" err="1">
                <a:latin typeface="Consolas"/>
                <a:cs typeface="Consolas"/>
              </a:rPr>
              <a:t>headnode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srun</a:t>
            </a:r>
            <a:r>
              <a:rPr lang="en-US" sz="1800">
                <a:latin typeface="Consolas"/>
                <a:cs typeface="Consolas"/>
              </a:rPr>
              <a:t> -n $SLURM_NNODES -N $SLURM_NNODES </a:t>
            </a: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</a:t>
            </a:r>
            <a:r>
              <a:rPr lang="en-US" sz="1800" err="1">
                <a:latin typeface="Consolas"/>
                <a:cs typeface="Consolas"/>
              </a:rPr>
              <a:t>simula_mpi</a:t>
            </a:r>
            <a:r>
              <a:rPr lang="en-US" sz="1800">
                <a:latin typeface="Consolas"/>
                <a:cs typeface="Consolas"/>
              </a:rPr>
              <a:t> $SNIC_TMP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input.dat</a:t>
            </a:r>
            <a:r>
              <a:rPr lang="en-US" sz="1800">
                <a:latin typeface="Consolas"/>
                <a:cs typeface="Consolas"/>
              </a:rPr>
              <a:t> $SNIC_TMP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>
                <a:latin typeface="Consolas"/>
                <a:cs typeface="Consolas"/>
              </a:rPr>
              <a:t>cd $SNIC_TMP</a:t>
            </a:r>
          </a:p>
          <a:p>
            <a:pPr marL="0" indent="0">
              <a:spcBef>
                <a:spcPts val="500"/>
              </a:spcBef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>
                <a:latin typeface="Consolas"/>
                <a:cs typeface="Consolas"/>
              </a:rPr>
              <a:t># starting the executable, --bind-to core is </a:t>
            </a:r>
            <a:r>
              <a:rPr lang="en-US" sz="1800" b="1">
                <a:latin typeface="Consolas"/>
                <a:cs typeface="Consolas"/>
              </a:rPr>
              <a:t>important</a:t>
            </a:r>
            <a:r>
              <a:rPr lang="en-US" sz="1800">
                <a:latin typeface="Consolas"/>
                <a:cs typeface="Consolas"/>
              </a:rPr>
              <a:t> </a:t>
            </a:r>
            <a:br>
              <a:rPr lang="en-US" sz="1800">
                <a:latin typeface="Consolas"/>
                <a:cs typeface="Consolas"/>
              </a:rPr>
            </a:br>
            <a:r>
              <a:rPr lang="en-US" sz="1800" err="1">
                <a:latin typeface="Consolas"/>
                <a:cs typeface="Consolas"/>
              </a:rPr>
              <a:t>mpirun</a:t>
            </a:r>
            <a:r>
              <a:rPr lang="en-US" sz="1800">
                <a:latin typeface="Consolas"/>
                <a:cs typeface="Consolas"/>
              </a:rPr>
              <a:t> --bind-to core </a:t>
            </a:r>
            <a:r>
              <a:rPr lang="en-US" sz="1800" err="1">
                <a:latin typeface="Consolas"/>
                <a:cs typeface="Consolas"/>
              </a:rPr>
              <a:t>simula_mpi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800">
                <a:latin typeface="Consolas"/>
                <a:cs typeface="Consolas"/>
              </a:rPr>
              <a:t># copy the result back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simulationResult.out</a:t>
            </a:r>
            <a:r>
              <a:rPr lang="en-US" sz="1800">
                <a:latin typeface="Consolas"/>
                <a:cs typeface="Consolas"/>
              </a:rPr>
              <a:t> $SLURM_SUBMIT_DIR</a:t>
            </a:r>
          </a:p>
        </p:txBody>
      </p:sp>
    </p:spTree>
    <p:extLst>
      <p:ext uri="{BB962C8B-B14F-4D97-AF65-F5344CB8AC3E}">
        <p14:creationId xmlns:p14="http://schemas.microsoft.com/office/powerpoint/2010/main" val="3064323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263" y="242123"/>
            <a:ext cx="8013720" cy="1139825"/>
          </a:xfrm>
        </p:spPr>
        <p:txBody>
          <a:bodyPr/>
          <a:lstStyle/>
          <a:p>
            <a:r>
              <a:rPr lang="en-US"/>
              <a:t>SLURM standard OpenMP script</a:t>
            </a:r>
            <a:br>
              <a:rPr lang="en-US"/>
            </a:br>
            <a:r>
              <a:rPr lang="en-US"/>
              <a:t>shared mem, non-IO intensive, COSMOS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49" y="2000250"/>
            <a:ext cx="8299987" cy="4359376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#!/bin/bash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--tasks-per-node=48      # 28 or 32 on K-</a:t>
            </a:r>
            <a:r>
              <a:rPr lang="en-US" sz="1800" err="1">
                <a:latin typeface="Consolas"/>
                <a:cs typeface="Consolas"/>
              </a:rPr>
              <a:t>kaise</a:t>
            </a:r>
            <a:r>
              <a:rPr lang="en-US" sz="1800">
                <a:latin typeface="Consolas"/>
                <a:cs typeface="Consolas"/>
              </a:rPr>
              <a:t>/</a:t>
            </a:r>
            <a:r>
              <a:rPr lang="en-US" sz="1800" err="1">
                <a:latin typeface="Consolas"/>
                <a:cs typeface="Consolas"/>
              </a:rPr>
              <a:t>Tetralith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-N 1                              # this is crucial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-t 08:00:00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-J </a:t>
            </a:r>
            <a:r>
              <a:rPr lang="en-US" sz="1800" err="1">
                <a:latin typeface="Consolas"/>
                <a:cs typeface="Consolas"/>
              </a:rPr>
              <a:t>data_process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-o process_</a:t>
            </a:r>
            <a:r>
              <a:rPr lang="en-US" sz="1800" err="1">
                <a:latin typeface="Consolas"/>
                <a:cs typeface="Consolas"/>
              </a:rPr>
              <a:t>omp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j.out</a:t>
            </a: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#SBATCH -e process_</a:t>
            </a:r>
            <a:r>
              <a:rPr lang="en-US" sz="1800" err="1">
                <a:latin typeface="Consolas"/>
                <a:cs typeface="Consolas"/>
              </a:rPr>
              <a:t>omp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j.err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 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export OMP_PROC_BIND=true                 # use binding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./</a:t>
            </a:r>
            <a:r>
              <a:rPr lang="en-US" sz="1800" err="1">
                <a:latin typeface="Consolas"/>
                <a:cs typeface="Consolas"/>
              </a:rPr>
              <a:t>processor_omp</a:t>
            </a:r>
            <a:r>
              <a:rPr lang="en-US" sz="1800">
                <a:latin typeface="Consolas"/>
                <a:cs typeface="Consolas"/>
              </a:rPr>
              <a:t>                           # run the program</a:t>
            </a:r>
          </a:p>
          <a:p>
            <a:pPr marL="0" indent="0">
              <a:buNone/>
            </a:pPr>
            <a:endParaRPr lang="en-US" sz="180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978636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263" y="242123"/>
            <a:ext cx="7605109" cy="1139825"/>
          </a:xfrm>
        </p:spPr>
        <p:txBody>
          <a:bodyPr/>
          <a:lstStyle/>
          <a:p>
            <a:r>
              <a:rPr lang="en-US"/>
              <a:t>SLURM standard </a:t>
            </a:r>
            <a:r>
              <a:rPr lang="en-US" err="1"/>
              <a:t>OpenMP</a:t>
            </a:r>
            <a:r>
              <a:rPr lang="en-US"/>
              <a:t> script</a:t>
            </a:r>
            <a:br>
              <a:rPr lang="en-US"/>
            </a:br>
            <a:r>
              <a:rPr lang="en-US"/>
              <a:t>shared memory, using node local disc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49" y="2000250"/>
            <a:ext cx="8299987" cy="4359376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#!/bin/bash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-n 16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-N 1 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-t 08:00:00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-J </a:t>
            </a:r>
            <a:r>
              <a:rPr lang="en-US" sz="1800" err="1">
                <a:latin typeface="Consolas"/>
                <a:cs typeface="Consolas"/>
              </a:rPr>
              <a:t>data_process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#SBATCH -o process_</a:t>
            </a:r>
            <a:r>
              <a:rPr lang="en-US" sz="1800" err="1">
                <a:latin typeface="Consolas"/>
                <a:cs typeface="Consolas"/>
              </a:rPr>
              <a:t>omp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j.out</a:t>
            </a: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#SBATCH -e process_</a:t>
            </a:r>
            <a:r>
              <a:rPr lang="en-US" sz="1800" err="1">
                <a:latin typeface="Consolas"/>
                <a:cs typeface="Consolas"/>
              </a:rPr>
              <a:t>omp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j.err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input.dat</a:t>
            </a:r>
            <a:r>
              <a:rPr lang="en-US" sz="1800">
                <a:latin typeface="Consolas"/>
                <a:cs typeface="Consolas"/>
              </a:rPr>
              <a:t> </a:t>
            </a:r>
            <a:r>
              <a:rPr lang="en-US" sz="1800" err="1">
                <a:latin typeface="Consolas"/>
                <a:cs typeface="Consolas"/>
              </a:rPr>
              <a:t>processor_omp</a:t>
            </a:r>
            <a:r>
              <a:rPr lang="en-US" sz="1800">
                <a:latin typeface="Consolas"/>
                <a:cs typeface="Consolas"/>
              </a:rPr>
              <a:t> $SNIC_TMP   # copy to local disk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cd $SNIC_TMP                              # change to local disk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export OMP_PROC_BIND=true                 # use binding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>
                <a:latin typeface="Consolas"/>
                <a:cs typeface="Consolas"/>
              </a:rPr>
              <a:t>./</a:t>
            </a:r>
            <a:r>
              <a:rPr lang="en-US" sz="1800" err="1">
                <a:latin typeface="Consolas"/>
                <a:cs typeface="Consolas"/>
              </a:rPr>
              <a:t>processor_omp</a:t>
            </a:r>
            <a:r>
              <a:rPr lang="en-US" sz="1800">
                <a:latin typeface="Consolas"/>
                <a:cs typeface="Consolas"/>
              </a:rPr>
              <a:t>                           # run the program</a:t>
            </a:r>
          </a:p>
          <a:p>
            <a:pPr marL="0" indent="0"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result.dat</a:t>
            </a:r>
            <a:r>
              <a:rPr lang="en-US" sz="1800">
                <a:latin typeface="Consolas"/>
                <a:cs typeface="Consolas"/>
              </a:rPr>
              <a:t> $SLURM_SUBMIT_DIR        # copy result back</a:t>
            </a:r>
          </a:p>
          <a:p>
            <a:pPr marL="0" indent="0">
              <a:buNone/>
            </a:pPr>
            <a:endParaRPr lang="en-US" sz="180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1358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err="1"/>
              <a:t>Jobfarm</a:t>
            </a:r>
            <a:r>
              <a:rPr lang="en-US"/>
              <a:t> for throughput computing</a:t>
            </a:r>
          </a:p>
        </p:txBody>
      </p:sp>
    </p:spTree>
    <p:extLst>
      <p:ext uri="{BB962C8B-B14F-4D97-AF65-F5344CB8AC3E}">
        <p14:creationId xmlns:p14="http://schemas.microsoft.com/office/powerpoint/2010/main" val="528045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Remarks on start times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Animation is a bit simplistic</a:t>
            </a:r>
          </a:p>
          <a:p>
            <a:r>
              <a:rPr lang="en-US"/>
              <a:t>Scheduling typically not static</a:t>
            </a:r>
          </a:p>
          <a:p>
            <a:r>
              <a:rPr lang="en-US"/>
              <a:t>Job start might move forward or backward in time</a:t>
            </a:r>
          </a:p>
          <a:p>
            <a:endParaRPr lang="en-US"/>
          </a:p>
          <a:p>
            <a:r>
              <a:rPr lang="en-US"/>
              <a:t>You are typically not there when the job starts</a:t>
            </a:r>
          </a:p>
          <a:p>
            <a:endParaRPr lang="en-US"/>
          </a:p>
          <a:p>
            <a:r>
              <a:rPr lang="en-US"/>
              <a:t>Provide system with a job description: </a:t>
            </a:r>
            <a:r>
              <a:rPr lang="en-US" b="1"/>
              <a:t>job script</a:t>
            </a:r>
          </a:p>
        </p:txBody>
      </p:sp>
    </p:spTree>
    <p:extLst>
      <p:ext uri="{BB962C8B-B14F-4D97-AF65-F5344CB8AC3E}">
        <p14:creationId xmlns:p14="http://schemas.microsoft.com/office/powerpoint/2010/main" val="26162606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Jobfarms</a:t>
            </a:r>
            <a:r>
              <a:rPr lang="en-US"/>
              <a:t>: queue inside job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922" y="1516575"/>
            <a:ext cx="7791450" cy="4842587"/>
          </a:xfrm>
        </p:spPr>
        <p:txBody>
          <a:bodyPr/>
          <a:lstStyle/>
          <a:p>
            <a:pPr>
              <a:spcBef>
                <a:spcPts val="500"/>
              </a:spcBef>
            </a:pPr>
            <a:r>
              <a:rPr lang="en-US" sz="2000" dirty="0"/>
              <a:t>Standard problem: running a large number of serial jobs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often same program but different input files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execution time can vary depending on the input file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Idea: </a:t>
            </a:r>
            <a:r>
              <a:rPr lang="en-US" sz="2000" dirty="0" err="1"/>
              <a:t>Jobfarm</a:t>
            </a:r>
            <a:endParaRPr lang="en-US" sz="2000" dirty="0"/>
          </a:p>
          <a:p>
            <a:pPr lvl="1">
              <a:spcBef>
                <a:spcPts val="500"/>
              </a:spcBef>
            </a:pPr>
            <a:r>
              <a:rPr lang="en-US" sz="2000" dirty="0"/>
              <a:t>Take a number of cores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Take an even larger number of jobs (up to about 1000)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Script register the jobs with SLURM as a “mini queue”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SLURM runs them 1 by 1 until “all done”</a:t>
            </a:r>
          </a:p>
          <a:p>
            <a:pPr lvl="2">
              <a:spcBef>
                <a:spcPts val="500"/>
              </a:spcBef>
            </a:pPr>
            <a:r>
              <a:rPr lang="en-US" dirty="0"/>
              <a:t>Each core has 1 job at a time</a:t>
            </a:r>
          </a:p>
          <a:p>
            <a:pPr lvl="2">
              <a:spcBef>
                <a:spcPts val="500"/>
              </a:spcBef>
            </a:pPr>
            <a:r>
              <a:rPr lang="en-US" dirty="0"/>
              <a:t>Get new job once done </a:t>
            </a:r>
          </a:p>
          <a:p>
            <a:pPr lvl="1">
              <a:spcBef>
                <a:spcPts val="500"/>
              </a:spcBef>
            </a:pPr>
            <a:r>
              <a:rPr lang="en-US" sz="2000" dirty="0"/>
              <a:t>Gives natural load balance</a:t>
            </a:r>
          </a:p>
          <a:p>
            <a:r>
              <a:rPr lang="en-US" sz="2000" dirty="0"/>
              <a:t>Not subject to job limit restrictions (e.g. XXX jobs /user)</a:t>
            </a:r>
          </a:p>
          <a:p>
            <a:r>
              <a:rPr lang="en-US" sz="2000" dirty="0"/>
              <a:t>Check LUNARC documentation for details</a:t>
            </a:r>
          </a:p>
        </p:txBody>
      </p:sp>
    </p:spTree>
    <p:extLst>
      <p:ext uri="{BB962C8B-B14F-4D97-AF65-F5344CB8AC3E}">
        <p14:creationId xmlns:p14="http://schemas.microsoft.com/office/powerpoint/2010/main" val="42836373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Jobfarms</a:t>
            </a:r>
            <a:r>
              <a:rPr lang="en-US"/>
              <a:t>: SLURM array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120" y="2009521"/>
            <a:ext cx="7791450" cy="3876675"/>
          </a:xfrm>
        </p:spPr>
        <p:txBody>
          <a:bodyPr/>
          <a:lstStyle/>
          <a:p>
            <a:pPr>
              <a:spcBef>
                <a:spcPts val="500"/>
              </a:spcBef>
            </a:pPr>
            <a:r>
              <a:rPr lang="en-US"/>
              <a:t>Problem: running a large number of serial/parallel jobs</a:t>
            </a:r>
          </a:p>
          <a:p>
            <a:pPr>
              <a:spcBef>
                <a:spcPts val="500"/>
              </a:spcBef>
            </a:pPr>
            <a:endParaRPr lang="en-US"/>
          </a:p>
          <a:p>
            <a:pPr>
              <a:spcBef>
                <a:spcPts val="500"/>
              </a:spcBef>
            </a:pPr>
            <a:r>
              <a:rPr lang="en-US"/>
              <a:t>Idea: SLURM array job</a:t>
            </a:r>
          </a:p>
          <a:p>
            <a:pPr lvl="1">
              <a:spcBef>
                <a:spcPts val="500"/>
              </a:spcBef>
            </a:pPr>
            <a:r>
              <a:rPr lang="en-US"/>
              <a:t>Easier to set up (less UNIX scripting expertise)</a:t>
            </a:r>
          </a:p>
          <a:p>
            <a:pPr lvl="1">
              <a:spcBef>
                <a:spcPts val="500"/>
              </a:spcBef>
            </a:pPr>
            <a:r>
              <a:rPr lang="en-US"/>
              <a:t>Submit all jobs in single array script</a:t>
            </a:r>
          </a:p>
          <a:p>
            <a:pPr lvl="2">
              <a:spcBef>
                <a:spcPts val="500"/>
              </a:spcBef>
            </a:pPr>
            <a:r>
              <a:rPr lang="en-US"/>
              <a:t>Submits large number of almost independent jobs</a:t>
            </a:r>
          </a:p>
          <a:p>
            <a:pPr lvl="1">
              <a:spcBef>
                <a:spcPts val="500"/>
              </a:spcBef>
            </a:pPr>
            <a:r>
              <a:rPr lang="en-US">
                <a:cs typeface="Consolas"/>
              </a:rPr>
              <a:t>Work (e.g. input file) is controlled by an </a:t>
            </a:r>
            <a:r>
              <a:rPr lang="en-US" b="1" i="1">
                <a:cs typeface="Consolas"/>
              </a:rPr>
              <a:t>array index</a:t>
            </a:r>
          </a:p>
          <a:p>
            <a:pPr lvl="1">
              <a:spcBef>
                <a:spcPts val="500"/>
              </a:spcBef>
            </a:pPr>
            <a:r>
              <a:rPr lang="en-US">
                <a:cs typeface="Consolas"/>
              </a:rPr>
              <a:t>Specify the values the index can take</a:t>
            </a:r>
          </a:p>
          <a:p>
            <a:pPr lvl="2">
              <a:spcBef>
                <a:spcPts val="500"/>
              </a:spcBef>
            </a:pPr>
            <a:r>
              <a:rPr lang="en-US">
                <a:cs typeface="Consolas"/>
              </a:rPr>
              <a:t>Range</a:t>
            </a:r>
          </a:p>
          <a:p>
            <a:pPr lvl="2">
              <a:spcBef>
                <a:spcPts val="500"/>
              </a:spcBef>
            </a:pPr>
            <a:r>
              <a:rPr lang="en-US">
                <a:cs typeface="Consolas"/>
              </a:rPr>
              <a:t>Range with increment</a:t>
            </a:r>
          </a:p>
          <a:p>
            <a:pPr lvl="2">
              <a:spcBef>
                <a:spcPts val="500"/>
              </a:spcBef>
            </a:pPr>
            <a:r>
              <a:rPr lang="en-US">
                <a:cs typeface="Consolas"/>
              </a:rPr>
              <a:t>List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390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8" y="1501920"/>
            <a:ext cx="7587440" cy="3909910"/>
          </a:xfrm>
        </p:spPr>
        <p:txBody>
          <a:bodyPr/>
          <a:lstStyle/>
          <a:p>
            <a:r>
              <a:rPr lang="en-US" dirty="0"/>
              <a:t>Queue inside job</a:t>
            </a:r>
          </a:p>
          <a:p>
            <a:pPr lvl="1"/>
            <a:r>
              <a:rPr lang="en-US" dirty="0"/>
              <a:t>Test whether or not it works on multiple nodes</a:t>
            </a:r>
          </a:p>
          <a:p>
            <a:pPr lvl="1"/>
            <a:r>
              <a:rPr lang="en-US" dirty="0"/>
              <a:t>Hides many serial jobs inside a single SLURM job</a:t>
            </a:r>
          </a:p>
          <a:p>
            <a:pPr lvl="2"/>
            <a:r>
              <a:rPr lang="en-US" dirty="0"/>
              <a:t>Can process 1000 ser. jobs of modest runtime</a:t>
            </a:r>
          </a:p>
          <a:p>
            <a:pPr lvl="1"/>
            <a:r>
              <a:rPr lang="en-US" dirty="0"/>
              <a:t>Requires more UNIX/SLURM expertise to develop </a:t>
            </a:r>
          </a:p>
          <a:p>
            <a:r>
              <a:rPr lang="en-US" dirty="0"/>
              <a:t>Array job</a:t>
            </a:r>
          </a:p>
          <a:p>
            <a:pPr lvl="1"/>
            <a:r>
              <a:rPr lang="en-US" dirty="0"/>
              <a:t>Easy to set up</a:t>
            </a:r>
          </a:p>
          <a:p>
            <a:pPr lvl="1"/>
            <a:r>
              <a:rPr lang="en-US" dirty="0"/>
              <a:t>Easy to use with any other SLURM feature</a:t>
            </a:r>
          </a:p>
          <a:p>
            <a:pPr lvl="2"/>
            <a:r>
              <a:rPr lang="en-US" dirty="0"/>
              <a:t>Parallel, Queue inside job, ...</a:t>
            </a:r>
          </a:p>
          <a:p>
            <a:pPr lvl="1"/>
            <a:r>
              <a:rPr lang="en-US" dirty="0"/>
              <a:t>Subject to queueing limits (e.g. max job-counts)</a:t>
            </a:r>
          </a:p>
          <a:p>
            <a:r>
              <a:rPr lang="en-US" dirty="0"/>
              <a:t>Both give job all the memory of the core</a:t>
            </a:r>
          </a:p>
        </p:txBody>
      </p:sp>
    </p:spTree>
    <p:extLst>
      <p:ext uri="{BB962C8B-B14F-4D97-AF65-F5344CB8AC3E}">
        <p14:creationId xmlns:p14="http://schemas.microsoft.com/office/powerpoint/2010/main" val="1582721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Preparation for array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500"/>
              </a:spcBef>
            </a:pPr>
            <a:r>
              <a:rPr lang="en-US"/>
              <a:t>Assume we want to run 200 jobs</a:t>
            </a:r>
          </a:p>
          <a:p>
            <a:pPr>
              <a:spcBef>
                <a:spcPts val="500"/>
              </a:spcBef>
            </a:pPr>
            <a:endParaRPr lang="en-US"/>
          </a:p>
          <a:p>
            <a:pPr>
              <a:spcBef>
                <a:spcPts val="500"/>
              </a:spcBef>
            </a:pPr>
            <a:r>
              <a:rPr lang="en-US"/>
              <a:t>Prepare 200 directories: </a:t>
            </a:r>
            <a:r>
              <a:rPr lang="en-US">
                <a:latin typeface="Consolas"/>
                <a:cs typeface="Consolas"/>
              </a:rPr>
              <a:t>job_0, job_1, …, job_199</a:t>
            </a:r>
          </a:p>
          <a:p>
            <a:pPr lvl="1">
              <a:spcBef>
                <a:spcPts val="500"/>
              </a:spcBef>
            </a:pPr>
            <a:r>
              <a:rPr lang="en-US">
                <a:cs typeface="Consolas"/>
              </a:rPr>
              <a:t>Contains: program executable(s), input files, …</a:t>
            </a:r>
          </a:p>
          <a:p>
            <a:pPr>
              <a:spcBef>
                <a:spcPts val="500"/>
              </a:spcBef>
            </a:pPr>
            <a:endParaRPr lang="en-US">
              <a:cs typeface="Consolas"/>
            </a:endParaRPr>
          </a:p>
          <a:p>
            <a:pPr>
              <a:spcBef>
                <a:spcPts val="500"/>
              </a:spcBef>
            </a:pPr>
            <a:r>
              <a:rPr lang="en-US">
                <a:cs typeface="Consolas"/>
              </a:rPr>
              <a:t>Maximum number of jobs restricted by number of jobs a user can have</a:t>
            </a:r>
          </a:p>
          <a:p>
            <a:pPr>
              <a:spcBef>
                <a:spcPts val="500"/>
              </a:spcBef>
            </a:pPr>
            <a:endParaRPr lang="en-US">
              <a:cs typeface="Consolas"/>
            </a:endParaRPr>
          </a:p>
          <a:p>
            <a:pPr lvl="1">
              <a:spcBef>
                <a:spcPts val="500"/>
              </a:spcBef>
            </a:pPr>
            <a:endParaRPr lang="en-US"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948928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Specifying array jobs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109436" y="2063389"/>
            <a:ext cx="7212552" cy="483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30800" y="2961279"/>
            <a:ext cx="7212552" cy="483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111846" y="3827209"/>
            <a:ext cx="7212552" cy="483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123132" y="5106418"/>
            <a:ext cx="7212552" cy="483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111847" y="5983928"/>
            <a:ext cx="7212552" cy="48384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8" y="1693440"/>
            <a:ext cx="7587440" cy="3718390"/>
          </a:xfrm>
        </p:spPr>
        <p:txBody>
          <a:bodyPr/>
          <a:lstStyle/>
          <a:p>
            <a:r>
              <a:rPr lang="en-US" sz="2000" dirty="0"/>
              <a:t>Specify array job and index as a range from 12 to 45</a:t>
            </a:r>
          </a:p>
          <a:p>
            <a:pPr marL="461963" lvl="3" indent="0">
              <a:buNone/>
            </a:pPr>
            <a:r>
              <a:rPr lang="en-US" dirty="0">
                <a:latin typeface="Consolas"/>
                <a:cs typeface="Consolas"/>
              </a:rPr>
              <a:t>#SBATCH </a:t>
            </a:r>
            <a:r>
              <a:rPr lang="sv-SE" dirty="0">
                <a:latin typeface="Consolas"/>
                <a:cs typeface="Consolas"/>
              </a:rPr>
              <a:t>--</a:t>
            </a:r>
            <a:r>
              <a:rPr lang="en-US" dirty="0">
                <a:latin typeface="Consolas"/>
                <a:cs typeface="Consolas"/>
              </a:rPr>
              <a:t>array=12-45</a:t>
            </a:r>
            <a:endParaRPr lang="en-US" dirty="0"/>
          </a:p>
          <a:p>
            <a:r>
              <a:rPr lang="en-US" sz="2000" dirty="0"/>
              <a:t>Specify array job and index from 12 to 24 in steps of 4</a:t>
            </a:r>
          </a:p>
          <a:p>
            <a:pPr marL="461963" lvl="3" indent="0">
              <a:buNone/>
            </a:pPr>
            <a:r>
              <a:rPr lang="en-US" dirty="0">
                <a:latin typeface="Consolas"/>
                <a:cs typeface="Consolas"/>
              </a:rPr>
              <a:t>#SBATCH </a:t>
            </a:r>
            <a:r>
              <a:rPr lang="sv-SE" dirty="0">
                <a:latin typeface="Consolas"/>
                <a:cs typeface="Consolas"/>
              </a:rPr>
              <a:t>--</a:t>
            </a:r>
            <a:r>
              <a:rPr lang="en-US" dirty="0">
                <a:latin typeface="Consolas"/>
                <a:cs typeface="Consolas"/>
              </a:rPr>
              <a:t>array=12-24:4</a:t>
            </a:r>
            <a:endParaRPr lang="en-US" dirty="0"/>
          </a:p>
          <a:p>
            <a:r>
              <a:rPr lang="en-US" sz="2000" dirty="0"/>
              <a:t>Specify array job as a list</a:t>
            </a:r>
          </a:p>
          <a:p>
            <a:pPr marL="0" lvl="3" indent="0">
              <a:buNone/>
            </a:pPr>
            <a:r>
              <a:rPr lang="en-US" dirty="0">
                <a:latin typeface="Consolas"/>
                <a:cs typeface="Consolas"/>
              </a:rPr>
              <a:t>   #SBATCH </a:t>
            </a:r>
            <a:r>
              <a:rPr lang="mr-IN" dirty="0">
                <a:latin typeface="Consolas"/>
                <a:cs typeface="Consolas"/>
              </a:rPr>
              <a:t>--</a:t>
            </a:r>
            <a:r>
              <a:rPr lang="en-US" dirty="0">
                <a:latin typeface="Consolas"/>
                <a:cs typeface="Consolas"/>
              </a:rPr>
              <a:t>array=3,6,7,15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 Adapt name of output/error file, e.g.</a:t>
            </a:r>
          </a:p>
          <a:p>
            <a:pPr marL="452438" lvl="1" indent="0">
              <a:buNone/>
            </a:pPr>
            <a:r>
              <a:rPr lang="en-US" sz="2000" dirty="0">
                <a:latin typeface="Consolas"/>
                <a:cs typeface="Consolas"/>
              </a:rPr>
              <a:t>#SBATCH -o process_%A_%</a:t>
            </a:r>
            <a:r>
              <a:rPr lang="en-US" sz="2000" dirty="0" err="1">
                <a:latin typeface="Consolas"/>
                <a:cs typeface="Consolas"/>
              </a:rPr>
              <a:t>a.out</a:t>
            </a:r>
            <a:endParaRPr lang="en-US" sz="2000" dirty="0">
              <a:latin typeface="Consolas"/>
              <a:cs typeface="Consolas"/>
            </a:endParaRPr>
          </a:p>
          <a:p>
            <a:r>
              <a:rPr lang="en-US" sz="2000" dirty="0"/>
              <a:t>Query the array index with the UNIX variable</a:t>
            </a:r>
          </a:p>
          <a:p>
            <a:pPr marL="452438" lvl="1" indent="0">
              <a:buNone/>
            </a:pPr>
            <a:r>
              <a:rPr lang="en-US" sz="2000" dirty="0"/>
              <a:t>$SLURM_ARRAY_TASK_ID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8732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Header of array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1596208"/>
            <a:ext cx="7791450" cy="2324911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#!/</a:t>
            </a:r>
            <a:r>
              <a:rPr lang="mr-IN" sz="1800" dirty="0" err="1">
                <a:latin typeface="Consolas"/>
                <a:cs typeface="Consolas"/>
              </a:rPr>
              <a:t>bin</a:t>
            </a:r>
            <a:r>
              <a:rPr lang="mr-IN" sz="1800" dirty="0">
                <a:latin typeface="Consolas"/>
                <a:cs typeface="Consolas"/>
              </a:rPr>
              <a:t>/</a:t>
            </a:r>
            <a:r>
              <a:rPr lang="sv-SE" sz="1800" dirty="0" err="1">
                <a:latin typeface="Consolas"/>
                <a:cs typeface="Consolas"/>
              </a:rPr>
              <a:t>bash</a:t>
            </a:r>
            <a:r>
              <a:rPr lang="mr-IN" sz="1800" dirty="0">
                <a:latin typeface="Consolas"/>
                <a:cs typeface="Consolas"/>
              </a:rPr>
              <a:t>                          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#SBATCH -</a:t>
            </a:r>
            <a:r>
              <a:rPr lang="mr-IN" sz="1800" dirty="0" err="1">
                <a:latin typeface="Consolas"/>
                <a:cs typeface="Consolas"/>
              </a:rPr>
              <a:t>t</a:t>
            </a:r>
            <a:r>
              <a:rPr lang="mr-IN" sz="1800" dirty="0">
                <a:latin typeface="Consolas"/>
                <a:cs typeface="Consolas"/>
              </a:rPr>
              <a:t> 0</a:t>
            </a:r>
            <a:r>
              <a:rPr lang="sv-SE" sz="1800" dirty="0">
                <a:latin typeface="Consolas"/>
                <a:cs typeface="Consolas"/>
              </a:rPr>
              <a:t>4</a:t>
            </a:r>
            <a:r>
              <a:rPr lang="mr-IN" sz="1800" dirty="0">
                <a:latin typeface="Consolas"/>
                <a:cs typeface="Consolas"/>
              </a:rPr>
              <a:t>:</a:t>
            </a:r>
            <a:r>
              <a:rPr lang="sv-SE" sz="1800" dirty="0">
                <a:latin typeface="Consolas"/>
                <a:cs typeface="Consolas"/>
              </a:rPr>
              <a:t>00</a:t>
            </a:r>
            <a:r>
              <a:rPr lang="mr-IN" sz="1800" dirty="0">
                <a:latin typeface="Consolas"/>
                <a:cs typeface="Consolas"/>
              </a:rPr>
              <a:t>:00                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#SBATCH -</a:t>
            </a:r>
            <a:r>
              <a:rPr lang="mr-IN" sz="1800" dirty="0" err="1">
                <a:latin typeface="Consolas"/>
                <a:cs typeface="Consolas"/>
              </a:rPr>
              <a:t>A</a:t>
            </a:r>
            <a:r>
              <a:rPr lang="mr-IN" sz="1800" dirty="0">
                <a:latin typeface="Consolas"/>
                <a:cs typeface="Consolas"/>
              </a:rPr>
              <a:t> </a:t>
            </a:r>
            <a:r>
              <a:rPr lang="mr-IN" sz="1800" dirty="0" err="1">
                <a:latin typeface="Consolas"/>
                <a:cs typeface="Consolas"/>
              </a:rPr>
              <a:t>lu-test</a:t>
            </a:r>
            <a:r>
              <a:rPr lang="mr-IN" sz="1800" dirty="0">
                <a:latin typeface="Consolas"/>
                <a:cs typeface="Consolas"/>
              </a:rPr>
              <a:t>                 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#SBATCH -</a:t>
            </a:r>
            <a:r>
              <a:rPr lang="mr-IN" sz="1800" dirty="0" err="1">
                <a:latin typeface="Consolas"/>
                <a:cs typeface="Consolas"/>
              </a:rPr>
              <a:t>J</a:t>
            </a:r>
            <a:r>
              <a:rPr lang="mr-IN" sz="1800" dirty="0">
                <a:latin typeface="Consolas"/>
                <a:cs typeface="Consolas"/>
              </a:rPr>
              <a:t> </a:t>
            </a:r>
            <a:r>
              <a:rPr lang="mr-IN" sz="1800" dirty="0" err="1">
                <a:latin typeface="Consolas"/>
                <a:cs typeface="Consolas"/>
              </a:rPr>
              <a:t>jobFarm</a:t>
            </a:r>
            <a:r>
              <a:rPr lang="mr-IN" sz="1800" dirty="0">
                <a:latin typeface="Consolas"/>
                <a:cs typeface="Consolas"/>
              </a:rPr>
              <a:t>                 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#SBATCH --</a:t>
            </a:r>
            <a:r>
              <a:rPr lang="mr-IN" sz="1800" dirty="0" err="1">
                <a:latin typeface="Consolas"/>
                <a:cs typeface="Consolas"/>
              </a:rPr>
              <a:t>array</a:t>
            </a:r>
            <a:r>
              <a:rPr lang="mr-IN" sz="1800" dirty="0">
                <a:latin typeface="Consolas"/>
                <a:cs typeface="Consolas"/>
              </a:rPr>
              <a:t>=0-</a:t>
            </a:r>
            <a:r>
              <a:rPr lang="sv-SE" sz="1800" dirty="0">
                <a:latin typeface="Consolas"/>
                <a:cs typeface="Consolas"/>
              </a:rPr>
              <a:t>199          </a:t>
            </a:r>
            <a:r>
              <a:rPr lang="mr-IN" sz="1800" dirty="0">
                <a:latin typeface="Consolas"/>
                <a:cs typeface="Consolas"/>
              </a:rPr>
              <a:t>      </a:t>
            </a:r>
            <a:r>
              <a:rPr lang="sv-SE" sz="1800" dirty="0">
                <a:latin typeface="Consolas"/>
                <a:cs typeface="Consolas"/>
              </a:rPr>
              <a:t># Array index</a:t>
            </a:r>
            <a:r>
              <a:rPr lang="mr-IN" sz="1800" dirty="0">
                <a:latin typeface="Consolas"/>
                <a:cs typeface="Consolas"/>
              </a:rPr>
              <a:t>        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800" dirty="0">
                <a:latin typeface="Consolas"/>
                <a:cs typeface="Consolas"/>
              </a:rPr>
              <a:t>#SBATCH -</a:t>
            </a:r>
            <a:r>
              <a:rPr lang="mr-IN" sz="1800" dirty="0" err="1">
                <a:latin typeface="Consolas"/>
                <a:cs typeface="Consolas"/>
              </a:rPr>
              <a:t>o</a:t>
            </a:r>
            <a:r>
              <a:rPr lang="mr-IN" sz="1800" dirty="0">
                <a:latin typeface="Consolas"/>
                <a:cs typeface="Consolas"/>
              </a:rPr>
              <a:t> res_array_</a:t>
            </a:r>
            <a:r>
              <a:rPr lang="mr-IN" sz="1800" dirty="0" err="1">
                <a:latin typeface="Consolas"/>
                <a:cs typeface="Consolas"/>
              </a:rPr>
              <a:t>Farm</a:t>
            </a:r>
            <a:r>
              <a:rPr lang="mr-IN" sz="1800" dirty="0">
                <a:latin typeface="Consolas"/>
                <a:cs typeface="Consolas"/>
              </a:rPr>
              <a:t>_%</a:t>
            </a:r>
            <a:r>
              <a:rPr lang="mr-IN" sz="1800" dirty="0" err="1">
                <a:latin typeface="Consolas"/>
                <a:cs typeface="Consolas"/>
              </a:rPr>
              <a:t>A</a:t>
            </a:r>
            <a:r>
              <a:rPr lang="mr-IN" sz="1800" dirty="0">
                <a:latin typeface="Consolas"/>
                <a:cs typeface="Consolas"/>
              </a:rPr>
              <a:t>_%</a:t>
            </a:r>
            <a:r>
              <a:rPr lang="mr-IN" sz="1800" dirty="0" err="1">
                <a:latin typeface="Consolas"/>
                <a:cs typeface="Consolas"/>
              </a:rPr>
              <a:t>a.out</a:t>
            </a:r>
            <a:r>
              <a:rPr lang="mr-IN" sz="1800" dirty="0">
                <a:latin typeface="Consolas"/>
                <a:cs typeface="Consolas"/>
              </a:rPr>
              <a:t>                     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nsolas"/>
                <a:cs typeface="Consolas"/>
              </a:rPr>
              <a:t>#SBATCH -e res_array_Farm_%A_%</a:t>
            </a:r>
            <a:r>
              <a:rPr lang="en-US" sz="1800" dirty="0" err="1">
                <a:latin typeface="Consolas"/>
                <a:cs typeface="Consolas"/>
              </a:rPr>
              <a:t>a.out</a:t>
            </a:r>
            <a:r>
              <a:rPr lang="en-US" sz="1800" dirty="0">
                <a:latin typeface="Consolas"/>
                <a:cs typeface="Consolas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1283307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UNIX body of array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1596208"/>
            <a:ext cx="7791450" cy="5039929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mr-IN" sz="1600">
                <a:latin typeface="Consolas"/>
                <a:cs typeface="Consolas"/>
              </a:rPr>
              <a:t>export WRK_NB=</a:t>
            </a:r>
            <a:r>
              <a:rPr lang="mr-IN" sz="1600">
                <a:solidFill>
                  <a:srgbClr val="0000FF"/>
                </a:solidFill>
                <a:latin typeface="Consolas"/>
                <a:cs typeface="Consolas"/>
              </a:rPr>
              <a:t>$SLURM_ARRAY_TASK_ID  </a:t>
            </a:r>
            <a:r>
              <a:rPr lang="sv-SE" sz="1600">
                <a:solidFill>
                  <a:srgbClr val="0000FF"/>
                </a:solidFill>
                <a:latin typeface="Consolas"/>
                <a:cs typeface="Consolas"/>
              </a:rPr>
              <a:t>     </a:t>
            </a:r>
            <a:r>
              <a:rPr lang="mr-IN" sz="1600">
                <a:solidFill>
                  <a:srgbClr val="FF0000"/>
                </a:solidFill>
                <a:latin typeface="Consolas"/>
                <a:cs typeface="Consolas"/>
              </a:rPr>
              <a:t># worker </a:t>
            </a:r>
            <a:r>
              <a:rPr lang="sv-SE" sz="1600">
                <a:solidFill>
                  <a:srgbClr val="FF0000"/>
                </a:solidFill>
                <a:latin typeface="Consolas"/>
                <a:cs typeface="Consolas"/>
              </a:rPr>
              <a:t>id</a:t>
            </a:r>
            <a:r>
              <a:rPr lang="mr-IN" sz="1600">
                <a:solidFill>
                  <a:srgbClr val="FF0000"/>
                </a:solidFill>
                <a:latin typeface="Consolas"/>
                <a:cs typeface="Consolas"/>
              </a:rPr>
              <a:t> from task id</a:t>
            </a:r>
            <a:r>
              <a:rPr lang="mr-IN" sz="1600">
                <a:latin typeface="Consolas"/>
                <a:cs typeface="Consolas"/>
              </a:rPr>
              <a:t>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endParaRPr lang="mr-IN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export </a:t>
            </a:r>
            <a:r>
              <a:rPr lang="en-US" sz="1600">
                <a:solidFill>
                  <a:srgbClr val="008000"/>
                </a:solidFill>
                <a:latin typeface="Consolas"/>
                <a:cs typeface="Consolas"/>
              </a:rPr>
              <a:t>WRK_DIR</a:t>
            </a:r>
            <a:r>
              <a:rPr lang="en-US" sz="1600">
                <a:latin typeface="Consolas"/>
                <a:cs typeface="Consolas"/>
              </a:rPr>
              <a:t>=$SNIC_TMP/WRK_${WRK_NB}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600">
                <a:latin typeface="Consolas"/>
                <a:cs typeface="Consolas"/>
              </a:rPr>
              <a:t>mkdir </a:t>
            </a:r>
            <a:r>
              <a:rPr lang="sv-SE" sz="1600">
                <a:latin typeface="Consolas"/>
                <a:cs typeface="Consolas"/>
              </a:rPr>
              <a:t> </a:t>
            </a:r>
            <a:r>
              <a:rPr lang="mr-IN" sz="1600">
                <a:latin typeface="Consolas"/>
                <a:cs typeface="Consolas"/>
              </a:rPr>
              <a:t>$WRK_DIR                  </a:t>
            </a:r>
            <a:r>
              <a:rPr lang="sv-SE" sz="1600">
                <a:latin typeface="Consolas"/>
                <a:cs typeface="Consolas"/>
              </a:rPr>
              <a:t>        </a:t>
            </a:r>
            <a:r>
              <a:rPr lang="mr-IN" sz="1600">
                <a:solidFill>
                  <a:srgbClr val="FF0000"/>
                </a:solidFill>
                <a:latin typeface="Consolas"/>
                <a:cs typeface="Consolas"/>
              </a:rPr>
              <a:t># private working dir</a:t>
            </a:r>
            <a:r>
              <a:rPr lang="mr-IN" sz="1600">
                <a:latin typeface="Consolas"/>
                <a:cs typeface="Consolas"/>
              </a:rPr>
              <a:t>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endParaRPr lang="mr-IN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                                         </a:t>
            </a:r>
            <a:r>
              <a:rPr lang="en-US" sz="1600">
                <a:solidFill>
                  <a:srgbClr val="FF0000"/>
                </a:solidFill>
                <a:latin typeface="Consolas"/>
                <a:cs typeface="Consolas"/>
              </a:rPr>
              <a:t># copy inputs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export </a:t>
            </a:r>
            <a:r>
              <a:rPr lang="en-US" sz="1600">
                <a:solidFill>
                  <a:srgbClr val="008000"/>
                </a:solidFill>
                <a:latin typeface="Consolas"/>
                <a:cs typeface="Consolas"/>
              </a:rPr>
              <a:t>COM_DIR</a:t>
            </a:r>
            <a:r>
              <a:rPr lang="en-US" sz="1600">
                <a:latin typeface="Consolas"/>
                <a:cs typeface="Consolas"/>
              </a:rPr>
              <a:t>=$SLURM_SUBMIT_DIR/</a:t>
            </a:r>
            <a:r>
              <a:rPr lang="en-US" sz="1600" err="1">
                <a:latin typeface="Consolas"/>
                <a:cs typeface="Consolas"/>
              </a:rPr>
              <a:t>CommonFiles</a:t>
            </a:r>
            <a:endParaRPr lang="en-US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export </a:t>
            </a:r>
            <a:r>
              <a:rPr lang="en-US" sz="1600">
                <a:solidFill>
                  <a:srgbClr val="008000"/>
                </a:solidFill>
                <a:latin typeface="Consolas"/>
                <a:cs typeface="Consolas"/>
              </a:rPr>
              <a:t>JOB_DIR</a:t>
            </a:r>
            <a:r>
              <a:rPr lang="en-US" sz="1600">
                <a:latin typeface="Consolas"/>
                <a:cs typeface="Consolas"/>
              </a:rPr>
              <a:t>=$SLURM_SUBMIT_DIR/job_${WRK_NB}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err="1">
                <a:latin typeface="Consolas"/>
                <a:cs typeface="Consolas"/>
              </a:rPr>
              <a:t>cp</a:t>
            </a:r>
            <a:r>
              <a:rPr lang="en-US" sz="1600">
                <a:latin typeface="Consolas"/>
                <a:cs typeface="Consolas"/>
              </a:rPr>
              <a:t> -p $COM_DIR/</a:t>
            </a:r>
            <a:r>
              <a:rPr lang="en-US" sz="1600" err="1">
                <a:latin typeface="Consolas"/>
                <a:cs typeface="Consolas"/>
              </a:rPr>
              <a:t>commonInput.dat</a:t>
            </a:r>
            <a:r>
              <a:rPr lang="en-US" sz="1600">
                <a:latin typeface="Consolas"/>
                <a:cs typeface="Consolas"/>
              </a:rPr>
              <a:t> $WRK_DIR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err="1">
                <a:latin typeface="Consolas"/>
                <a:cs typeface="Consolas"/>
              </a:rPr>
              <a:t>cp</a:t>
            </a:r>
            <a:r>
              <a:rPr lang="en-US" sz="1600">
                <a:latin typeface="Consolas"/>
                <a:cs typeface="Consolas"/>
              </a:rPr>
              <a:t> -p $JOB_DIR/</a:t>
            </a:r>
            <a:r>
              <a:rPr lang="en-US" sz="1600" err="1">
                <a:latin typeface="Consolas"/>
                <a:cs typeface="Consolas"/>
              </a:rPr>
              <a:t>input.dat</a:t>
            </a:r>
            <a:r>
              <a:rPr lang="en-US" sz="1600">
                <a:latin typeface="Consolas"/>
                <a:cs typeface="Consolas"/>
              </a:rPr>
              <a:t> $JOB_DIR/processor $WRK_DIR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cd $WRK_DIR</a:t>
            </a:r>
          </a:p>
          <a:p>
            <a:pPr marL="0" indent="0">
              <a:spcBef>
                <a:spcPts val="0"/>
              </a:spcBef>
              <a:buNone/>
            </a:pPr>
            <a:r>
              <a:rPr lang="mr-IN" sz="1600">
                <a:latin typeface="Consolas"/>
                <a:cs typeface="Consolas"/>
              </a:rPr>
              <a:t>time ./processor                       </a:t>
            </a:r>
            <a:r>
              <a:rPr lang="sv-SE" sz="1600">
                <a:latin typeface="Consolas"/>
                <a:cs typeface="Consolas"/>
              </a:rPr>
              <a:t>   </a:t>
            </a:r>
            <a:r>
              <a:rPr lang="mr-IN" sz="1600">
                <a:solidFill>
                  <a:srgbClr val="FF0000"/>
                </a:solidFill>
                <a:latin typeface="Consolas"/>
                <a:cs typeface="Consolas"/>
              </a:rPr>
              <a:t># run the program</a:t>
            </a:r>
            <a:r>
              <a:rPr lang="mr-IN" sz="1600">
                <a:latin typeface="Consolas"/>
                <a:cs typeface="Consolas"/>
              </a:rPr>
              <a:t>                                                                                                                          </a:t>
            </a:r>
          </a:p>
          <a:p>
            <a:pPr marL="0" indent="0">
              <a:spcBef>
                <a:spcPts val="0"/>
              </a:spcBef>
              <a:buNone/>
            </a:pPr>
            <a:endParaRPr lang="mr-IN" sz="1600">
              <a:latin typeface="Consolas"/>
              <a:cs typeface="Consolas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err="1">
                <a:latin typeface="Consolas"/>
                <a:cs typeface="Consolas"/>
              </a:rPr>
              <a:t>cp</a:t>
            </a:r>
            <a:r>
              <a:rPr lang="en-US" sz="1600">
                <a:latin typeface="Consolas"/>
                <a:cs typeface="Consolas"/>
              </a:rPr>
              <a:t> -p </a:t>
            </a:r>
            <a:r>
              <a:rPr lang="en-US" sz="1600" err="1">
                <a:latin typeface="Consolas"/>
                <a:cs typeface="Consolas"/>
              </a:rPr>
              <a:t>result.dat</a:t>
            </a:r>
            <a:r>
              <a:rPr lang="en-US" sz="1600">
                <a:latin typeface="Consolas"/>
                <a:cs typeface="Consolas"/>
              </a:rPr>
              <a:t> ${JOB_DIR}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>
                <a:latin typeface="Consolas"/>
                <a:cs typeface="Consolas"/>
              </a:rPr>
              <a:t>cd $SNIC_TMP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err="1">
                <a:latin typeface="Consolas"/>
                <a:cs typeface="Consolas"/>
              </a:rPr>
              <a:t>rm</a:t>
            </a:r>
            <a:r>
              <a:rPr lang="en-US" sz="1600">
                <a:latin typeface="Consolas"/>
                <a:cs typeface="Consolas"/>
              </a:rPr>
              <a:t> -</a:t>
            </a:r>
            <a:r>
              <a:rPr lang="en-US" sz="1600" err="1">
                <a:latin typeface="Consolas"/>
                <a:cs typeface="Consolas"/>
              </a:rPr>
              <a:t>rf</a:t>
            </a:r>
            <a:r>
              <a:rPr lang="en-US" sz="1600">
                <a:latin typeface="Consolas"/>
                <a:cs typeface="Consolas"/>
              </a:rPr>
              <a:t> WRK_${WRK_NB}</a:t>
            </a:r>
          </a:p>
        </p:txBody>
      </p:sp>
    </p:spTree>
    <p:extLst>
      <p:ext uri="{BB962C8B-B14F-4D97-AF65-F5344CB8AC3E}">
        <p14:creationId xmlns:p14="http://schemas.microsoft.com/office/powerpoint/2010/main" val="36565374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57EE00-75C3-324C-B158-2F9EDFF5DE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Queue inside a job script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61A272A-38BA-0043-A5E4-1D998868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992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50" y="1596208"/>
            <a:ext cx="7791450" cy="5039929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#!/bin/bash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-N 1   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--tasks-per-node=48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-t 20:00:00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-J </a:t>
            </a:r>
            <a:r>
              <a:rPr lang="en-US" sz="1800" err="1">
                <a:latin typeface="Consolas"/>
                <a:cs typeface="Consolas"/>
              </a:rPr>
              <a:t>jobFarm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-o res_</a:t>
            </a:r>
            <a:r>
              <a:rPr lang="en-US" sz="1800" err="1">
                <a:latin typeface="Consolas"/>
                <a:cs typeface="Consolas"/>
              </a:rPr>
              <a:t>jobFarm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j.out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#SBATCH -e res_</a:t>
            </a:r>
            <a:r>
              <a:rPr lang="en-US" sz="1800" err="1">
                <a:latin typeface="Consolas"/>
                <a:cs typeface="Consolas"/>
              </a:rPr>
              <a:t>jobFarm</a:t>
            </a:r>
            <a:r>
              <a:rPr lang="en-US" sz="1800">
                <a:latin typeface="Consolas"/>
                <a:cs typeface="Consolas"/>
              </a:rPr>
              <a:t>_%</a:t>
            </a:r>
            <a:r>
              <a:rPr lang="en-US" sz="1800" err="1">
                <a:latin typeface="Consolas"/>
                <a:cs typeface="Consolas"/>
              </a:rPr>
              <a:t>j.out</a:t>
            </a: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300"/>
              </a:spcBef>
              <a:buNone/>
            </a:pPr>
            <a:endParaRPr lang="en-US" sz="1800">
              <a:latin typeface="Consolas"/>
              <a:cs typeface="Consolas"/>
            </a:endParaRP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export </a:t>
            </a:r>
            <a:r>
              <a:rPr lang="en-US" sz="1800" b="1" err="1">
                <a:latin typeface="Consolas"/>
                <a:cs typeface="Consolas"/>
              </a:rPr>
              <a:t>NB_of_jobs</a:t>
            </a:r>
            <a:r>
              <a:rPr lang="en-US" sz="1800" b="1">
                <a:latin typeface="Consolas"/>
                <a:cs typeface="Consolas"/>
              </a:rPr>
              <a:t>=192    </a:t>
            </a:r>
            <a:r>
              <a:rPr lang="en-US" sz="1800">
                <a:solidFill>
                  <a:srgbClr val="0070C0"/>
                </a:solidFill>
                <a:latin typeface="Consolas"/>
                <a:cs typeface="Consolas"/>
              </a:rPr>
              <a:t># set the number of jobs - change 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for ((</a:t>
            </a:r>
            <a:r>
              <a:rPr lang="en-US" sz="1800" err="1">
                <a:latin typeface="Consolas"/>
                <a:cs typeface="Consolas"/>
              </a:rPr>
              <a:t>i</a:t>
            </a:r>
            <a:r>
              <a:rPr lang="en-US" sz="1800">
                <a:latin typeface="Consolas"/>
                <a:cs typeface="Consolas"/>
              </a:rPr>
              <a:t>=0; </a:t>
            </a:r>
            <a:r>
              <a:rPr lang="en-US" sz="1800" err="1">
                <a:latin typeface="Consolas"/>
                <a:cs typeface="Consolas"/>
              </a:rPr>
              <a:t>i</a:t>
            </a:r>
            <a:r>
              <a:rPr lang="en-US" sz="1800">
                <a:latin typeface="Consolas"/>
                <a:cs typeface="Consolas"/>
              </a:rPr>
              <a:t>&lt;$</a:t>
            </a:r>
            <a:r>
              <a:rPr lang="en-US" sz="1800" err="1">
                <a:latin typeface="Consolas"/>
                <a:cs typeface="Consolas"/>
              </a:rPr>
              <a:t>NB_of_jobs</a:t>
            </a:r>
            <a:r>
              <a:rPr lang="en-US" sz="1800">
                <a:latin typeface="Consolas"/>
                <a:cs typeface="Consolas"/>
              </a:rPr>
              <a:t>; </a:t>
            </a:r>
            <a:r>
              <a:rPr lang="en-US" sz="1800" err="1">
                <a:latin typeface="Consolas"/>
                <a:cs typeface="Consolas"/>
              </a:rPr>
              <a:t>i</a:t>
            </a:r>
            <a:r>
              <a:rPr lang="en-US" sz="1800">
                <a:latin typeface="Consolas"/>
                <a:cs typeface="Consolas"/>
              </a:rPr>
              <a:t>++))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do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 </a:t>
            </a:r>
            <a:r>
              <a:rPr lang="en-US" sz="1800" err="1">
                <a:latin typeface="Consolas"/>
                <a:cs typeface="Consolas"/>
              </a:rPr>
              <a:t>srun</a:t>
            </a:r>
            <a:r>
              <a:rPr lang="en-US" sz="1800">
                <a:latin typeface="Consolas"/>
                <a:cs typeface="Consolas"/>
              </a:rPr>
              <a:t> -Q --exclusive -n 1 -N 1 \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   </a:t>
            </a:r>
            <a:r>
              <a:rPr lang="en-US" sz="1800" b="1" err="1">
                <a:latin typeface="Consolas"/>
                <a:cs typeface="Consolas"/>
              </a:rPr>
              <a:t>workScript.sh</a:t>
            </a:r>
            <a:r>
              <a:rPr lang="en-US" sz="1800">
                <a:latin typeface="Consolas"/>
                <a:cs typeface="Consolas"/>
              </a:rPr>
              <a:t> $</a:t>
            </a:r>
            <a:r>
              <a:rPr lang="en-US" sz="1800" err="1">
                <a:latin typeface="Consolas"/>
                <a:cs typeface="Consolas"/>
              </a:rPr>
              <a:t>i</a:t>
            </a:r>
            <a:r>
              <a:rPr lang="en-US" sz="1800">
                <a:latin typeface="Consolas"/>
                <a:cs typeface="Consolas"/>
              </a:rPr>
              <a:t> &amp;&gt; worker_${SLURM_JOB_ID}_${</a:t>
            </a:r>
            <a:r>
              <a:rPr lang="en-US" sz="1800" err="1">
                <a:latin typeface="Consolas"/>
                <a:cs typeface="Consolas"/>
              </a:rPr>
              <a:t>i</a:t>
            </a:r>
            <a:r>
              <a:rPr lang="en-US" sz="1800">
                <a:latin typeface="Consolas"/>
                <a:cs typeface="Consolas"/>
              </a:rPr>
              <a:t>} </a:t>
            </a:r>
            <a:r>
              <a:rPr lang="en-US" sz="1800" b="1">
                <a:latin typeface="Consolas"/>
                <a:cs typeface="Consolas"/>
              </a:rPr>
              <a:t>&amp;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 sleep 1  # this is crucial for stability 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done    </a:t>
            </a: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wait  </a:t>
            </a:r>
            <a:r>
              <a:rPr lang="en-US" sz="1800">
                <a:solidFill>
                  <a:srgbClr val="0070C0"/>
                </a:solidFill>
                <a:latin typeface="Consolas"/>
                <a:cs typeface="Consolas"/>
              </a:rPr>
              <a:t># </a:t>
            </a:r>
            <a:r>
              <a:rPr lang="en-US" sz="1800" b="1">
                <a:solidFill>
                  <a:srgbClr val="0070C0"/>
                </a:solidFill>
                <a:latin typeface="Consolas"/>
                <a:cs typeface="Consolas"/>
              </a:rPr>
              <a:t>keep the wait statement</a:t>
            </a:r>
            <a:r>
              <a:rPr lang="en-US" sz="1800">
                <a:solidFill>
                  <a:srgbClr val="0070C0"/>
                </a:solidFill>
                <a:latin typeface="Consolas"/>
                <a:cs typeface="Consolas"/>
              </a:rPr>
              <a:t>, it is important</a:t>
            </a:r>
            <a:r>
              <a:rPr lang="en-US" sz="1800">
                <a:latin typeface="Consolas"/>
                <a:cs typeface="Consolas"/>
              </a:rPr>
              <a:t>!</a:t>
            </a:r>
            <a:br>
              <a:rPr lang="en-US" sz="1800">
                <a:latin typeface="Consolas"/>
                <a:cs typeface="Consolas"/>
              </a:rPr>
            </a:br>
            <a:endParaRPr lang="en-US" sz="180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9081692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Worker script: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849" y="2000250"/>
            <a:ext cx="8101013" cy="3876675"/>
          </a:xfrm>
        </p:spPr>
        <p:txBody>
          <a:bodyPr/>
          <a:lstStyle/>
          <a:p>
            <a:r>
              <a:rPr lang="en-US"/>
              <a:t>Modification of a basic serial job script</a:t>
            </a:r>
          </a:p>
          <a:p>
            <a:r>
              <a:rPr lang="en-US"/>
              <a:t>Job-private sub-directory on </a:t>
            </a:r>
            <a:r>
              <a:rPr lang="en-US">
                <a:latin typeface="Consolas"/>
                <a:cs typeface="Consolas"/>
              </a:rPr>
              <a:t>$SNIC_TMP </a:t>
            </a:r>
            <a:r>
              <a:rPr lang="en-US"/>
              <a:t>to avoid conflicts</a:t>
            </a:r>
          </a:p>
          <a:p>
            <a:r>
              <a:rPr lang="en-US"/>
              <a:t>Input file(s) expected in </a:t>
            </a:r>
            <a:r>
              <a:rPr lang="en-US">
                <a:latin typeface="Consolas"/>
                <a:cs typeface="Consolas"/>
              </a:rPr>
              <a:t>job_0, job_1, …</a:t>
            </a:r>
          </a:p>
          <a:p>
            <a:pPr lvl="1"/>
            <a:r>
              <a:rPr lang="en-US">
                <a:cs typeface="Consolas"/>
              </a:rPr>
              <a:t>Subdirectories of </a:t>
            </a:r>
            <a:r>
              <a:rPr lang="en-US" sz="2400">
                <a:latin typeface="Consolas"/>
                <a:cs typeface="Consolas"/>
              </a:rPr>
              <a:t>$SLURM_SUBMIT_DIR</a:t>
            </a:r>
          </a:p>
          <a:p>
            <a:r>
              <a:rPr lang="en-US">
                <a:cs typeface="Consolas"/>
              </a:rPr>
              <a:t>Example assumes single input and output file</a:t>
            </a:r>
          </a:p>
          <a:p>
            <a:pPr lvl="1"/>
            <a:r>
              <a:rPr lang="en-US">
                <a:cs typeface="Consolas"/>
              </a:rPr>
              <a:t>Modify for multiple files</a:t>
            </a:r>
          </a:p>
          <a:p>
            <a:r>
              <a:rPr lang="en-US">
                <a:cs typeface="Consolas"/>
              </a:rPr>
              <a:t>Current set up allows for different executable for each job</a:t>
            </a:r>
          </a:p>
          <a:p>
            <a:pPr lvl="1"/>
            <a:r>
              <a:rPr lang="en-US">
                <a:cs typeface="Consolas"/>
              </a:rPr>
              <a:t>Modify/simplify if same executable for all jobs</a:t>
            </a:r>
          </a:p>
          <a:p>
            <a:r>
              <a:rPr lang="en-US">
                <a:cs typeface="Consolas"/>
              </a:rPr>
              <a:t>After saving of output remove the private </a:t>
            </a:r>
            <a:r>
              <a:rPr lang="en-US" err="1">
                <a:cs typeface="Consolas"/>
              </a:rPr>
              <a:t>dir</a:t>
            </a:r>
            <a:r>
              <a:rPr lang="en-US">
                <a:cs typeface="Consolas"/>
              </a:rPr>
              <a:t> from </a:t>
            </a:r>
            <a:r>
              <a:rPr lang="en-US">
                <a:latin typeface="Consolas"/>
                <a:cs typeface="Consolas"/>
              </a:rPr>
              <a:t>$SNIC_TMP</a:t>
            </a:r>
          </a:p>
          <a:p>
            <a:endParaRPr lang="en-US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56876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purpose of a </a:t>
            </a:r>
            <a:r>
              <a:rPr lang="en-US" err="1"/>
              <a:t>jobscript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37" y="1848669"/>
            <a:ext cx="3562722" cy="4369251"/>
          </a:xfr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7920000" scaled="0"/>
            <a:tileRect/>
          </a:gra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sz="1800">
                <a:latin typeface="Comic Sans MS"/>
                <a:cs typeface="Comic Sans MS"/>
              </a:rPr>
              <a:t>#!/bin/bash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>
              <a:latin typeface="Comic Sans MS"/>
              <a:cs typeface="Comic Sans M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>
                <a:latin typeface="Comic Sans MS"/>
                <a:cs typeface="Comic Sans MS"/>
              </a:rPr>
              <a:t>#resource: time, cores, …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>
              <a:latin typeface="Comic Sans MS"/>
              <a:cs typeface="Comic Sans M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>
                <a:latin typeface="Comic Sans MS"/>
                <a:cs typeface="Comic Sans MS"/>
              </a:rPr>
              <a:t>prepare the job (e.g. input)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>
              <a:latin typeface="Comic Sans MS"/>
              <a:cs typeface="Comic Sans M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>
                <a:latin typeface="Comic Sans MS"/>
                <a:cs typeface="Comic Sans MS"/>
              </a:rPr>
              <a:t>run the program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>
              <a:latin typeface="Comic Sans MS"/>
              <a:cs typeface="Comic Sans M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800">
                <a:latin typeface="Comic Sans MS"/>
                <a:cs typeface="Comic Sans MS"/>
              </a:rPr>
              <a:t>post process (e.g. copy results)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7426980" y="1793058"/>
            <a:ext cx="828595" cy="3413723"/>
            <a:chOff x="7426980" y="1793058"/>
            <a:chExt cx="828595" cy="3413723"/>
          </a:xfrm>
        </p:grpSpPr>
        <p:grpSp>
          <p:nvGrpSpPr>
            <p:cNvPr id="46" name="Group 45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7" name="Group 6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5" name="Rectangle 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" name="Rectangle 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" name="Group 7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" name="Rectangle 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0" name="Rectangle 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" name="Rectangle 1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0" name="Rectangle 1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" name="Rectangle 1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8" name="Rectangle 1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2" name="Rectangle 2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4" name="Straight Connector 23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7" name="Oval 26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9" name="Elbow Connector 28"/>
              <p:cNvCxnSpPr>
                <a:stCxn id="22" idx="2"/>
                <a:endCxn id="27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8" name="Rectangle 37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40" name="Elbow Connector 39"/>
              <p:cNvCxnSpPr>
                <a:stCxn id="22" idx="1"/>
                <a:endCxn id="38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Elbow Connector 40"/>
              <p:cNvCxnSpPr>
                <a:stCxn id="38" idx="1"/>
                <a:endCxn id="10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3497828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47" name="Group 46"/>
            <p:cNvGrpSpPr>
              <a:grpSpLocks noChangeAspect="1"/>
            </p:cNvGrpSpPr>
            <p:nvPr/>
          </p:nvGrpSpPr>
          <p:grpSpPr>
            <a:xfrm>
              <a:off x="7431700" y="2713414"/>
              <a:ext cx="819155" cy="1479449"/>
              <a:chOff x="4064000" y="1866900"/>
              <a:chExt cx="3276600" cy="5917796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55" name="Group 5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66" name="Group 6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70" name="Rectangle 6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71" name="Rectangle 7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8" name="Rectangle 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9" name="Rectangle 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56" name="Group 5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60" name="Group 5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4" name="Rectangle 6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5" name="Rectangle 6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61" name="Group 6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62" name="Rectangle 6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63" name="Rectangle 6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57" name="Rectangle 5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58" name="Straight Connector 5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9" name="Straight Connector 5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50" name="Oval 4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51" name="Elbow Connector 50"/>
              <p:cNvCxnSpPr>
                <a:stCxn id="57" idx="2"/>
                <a:endCxn id="5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2" name="Rectangle 5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3" name="Elbow Connector 52"/>
              <p:cNvCxnSpPr>
                <a:stCxn id="57" idx="1"/>
                <a:endCxn id="5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4" name="Elbow Connector 53"/>
              <p:cNvCxnSpPr>
                <a:stCxn id="52" idx="1"/>
                <a:endCxn id="77" idx="1"/>
              </p:cNvCxnSpPr>
              <p:nvPr/>
            </p:nvCxnSpPr>
            <p:spPr bwMode="auto">
              <a:xfrm rot="10800000" flipV="1">
                <a:off x="4314384" y="4132804"/>
                <a:ext cx="10660" cy="3651892"/>
              </a:xfrm>
              <a:prstGeom prst="bentConnector3">
                <a:avLst>
                  <a:gd name="adj1" fmla="val 12490056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72" name="Group 71"/>
            <p:cNvGrpSpPr>
              <a:grpSpLocks noChangeAspect="1"/>
            </p:cNvGrpSpPr>
            <p:nvPr/>
          </p:nvGrpSpPr>
          <p:grpSpPr>
            <a:xfrm>
              <a:off x="7429036" y="3626387"/>
              <a:ext cx="819155" cy="701675"/>
              <a:chOff x="4064000" y="1866900"/>
              <a:chExt cx="3276600" cy="2806700"/>
            </a:xfrm>
          </p:grpSpPr>
          <p:sp>
            <p:nvSpPr>
              <p:cNvPr id="73" name="Rectangle 72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80" name="Group 79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91" name="Group 90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5" name="Rectangle 94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6" name="Rectangle 95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93" name="Rectangle 92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4" name="Rectangle 93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81" name="Group 80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85" name="Group 84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9" name="Rectangle 88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90" name="Rectangle 89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6" name="Group 85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87" name="Rectangle 86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88" name="Rectangle 87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82" name="Rectangle 81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83" name="Straight Connector 82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4" name="Straight Connector 83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75" name="Oval 74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76" name="Elbow Connector 75"/>
              <p:cNvCxnSpPr>
                <a:stCxn id="82" idx="2"/>
                <a:endCxn id="75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7" name="Rectangle 76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78" name="Elbow Connector 77"/>
              <p:cNvCxnSpPr>
                <a:stCxn id="82" idx="1"/>
                <a:endCxn id="77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7" name="Group 9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701675"/>
              <a:chOff x="4064000" y="1866900"/>
              <a:chExt cx="3276600" cy="2806700"/>
            </a:xfrm>
          </p:grpSpPr>
          <p:sp>
            <p:nvSpPr>
              <p:cNvPr id="98" name="Rectangle 9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16" name="Group 11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20" name="Rectangle 1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21" name="Rectangle 1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7" name="Group 11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8" name="Rectangle 11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06" name="Group 10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10" name="Group 10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4" name="Rectangle 1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5" name="Rectangle 1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1" name="Group 11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12" name="Rectangle 11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07" name="Rectangle 10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08" name="Straight Connector 10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9" name="Straight Connector 10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00" name="Oval 9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01" name="Elbow Connector 100"/>
              <p:cNvCxnSpPr>
                <a:stCxn id="107" idx="2"/>
                <a:endCxn id="10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2" name="Rectangle 10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03" name="Elbow Connector 102"/>
              <p:cNvCxnSpPr>
                <a:stCxn id="107" idx="1"/>
                <a:endCxn id="10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23" name="Group 122"/>
          <p:cNvGrpSpPr/>
          <p:nvPr/>
        </p:nvGrpSpPr>
        <p:grpSpPr>
          <a:xfrm>
            <a:off x="5858750" y="1793063"/>
            <a:ext cx="923707" cy="4253023"/>
            <a:chOff x="7331868" y="1793058"/>
            <a:chExt cx="923707" cy="4253023"/>
          </a:xfrm>
        </p:grpSpPr>
        <p:grpSp>
          <p:nvGrpSpPr>
            <p:cNvPr id="124" name="Group 123"/>
            <p:cNvGrpSpPr>
              <a:grpSpLocks noChangeAspect="1"/>
            </p:cNvGrpSpPr>
            <p:nvPr/>
          </p:nvGrpSpPr>
          <p:grpSpPr>
            <a:xfrm>
              <a:off x="7426980" y="1793058"/>
              <a:ext cx="819155" cy="3278525"/>
              <a:chOff x="4064000" y="1866900"/>
              <a:chExt cx="3276600" cy="13114100"/>
            </a:xfrm>
          </p:grpSpPr>
          <p:sp>
            <p:nvSpPr>
              <p:cNvPr id="200" name="Rectangle 199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207" name="Group 206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218" name="Group 21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2" name="Rectangle 22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3" name="Rectangle 22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9" name="Group 21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20" name="Rectangle 21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21" name="Rectangle 22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208" name="Group 207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212" name="Group 211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6" name="Rectangle 21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7" name="Rectangle 21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3" name="Group 212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214" name="Rectangle 21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215" name="Rectangle 21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209" name="Rectangle 208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210" name="Straight Connector 209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1" name="Straight Connector 210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202" name="Oval 201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203" name="Elbow Connector 202"/>
              <p:cNvCxnSpPr>
                <a:stCxn id="209" idx="2"/>
                <a:endCxn id="202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4" name="Rectangle 203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205" name="Elbow Connector 204"/>
              <p:cNvCxnSpPr>
                <a:stCxn id="209" idx="1"/>
                <a:endCxn id="204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6" name="Elbow Connector 205"/>
              <p:cNvCxnSpPr>
                <a:stCxn id="204" idx="1"/>
                <a:endCxn id="132" idx="1"/>
              </p:cNvCxnSpPr>
              <p:nvPr/>
            </p:nvCxnSpPr>
            <p:spPr bwMode="auto">
              <a:xfrm rot="10800000" flipH="1" flipV="1">
                <a:off x="4325038" y="4132808"/>
                <a:ext cx="37760" cy="10848192"/>
              </a:xfrm>
              <a:prstGeom prst="bentConnector3">
                <a:avLst>
                  <a:gd name="adj1" fmla="val -5217044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5" name="Group 124"/>
            <p:cNvGrpSpPr>
              <a:grpSpLocks noChangeAspect="1"/>
            </p:cNvGrpSpPr>
            <p:nvPr/>
          </p:nvGrpSpPr>
          <p:grpSpPr>
            <a:xfrm>
              <a:off x="7331868" y="2713414"/>
              <a:ext cx="918988" cy="701675"/>
              <a:chOff x="3664672" y="1866900"/>
              <a:chExt cx="3675928" cy="2806700"/>
            </a:xfrm>
          </p:grpSpPr>
          <p:sp>
            <p:nvSpPr>
              <p:cNvPr id="176" name="Rectangle 175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83" name="Group 182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94" name="Group 19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8" name="Rectangle 19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9" name="Rectangle 19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5" name="Group 19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6" name="Rectangle 19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7" name="Rectangle 19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84" name="Group 183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2" name="Rectangle 19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3" name="Rectangle 19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9" name="Group 188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90" name="Rectangle 18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91" name="Rectangle 19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85" name="Rectangle 184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86" name="Straight Connector 185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7" name="Straight Connector 186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78" name="Oval 177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79" name="Elbow Connector 178"/>
              <p:cNvCxnSpPr>
                <a:stCxn id="185" idx="2"/>
                <a:endCxn id="178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80" name="Rectangle 179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81" name="Elbow Connector 180"/>
              <p:cNvCxnSpPr>
                <a:stCxn id="185" idx="1"/>
                <a:endCxn id="180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2" name="Elbow Connector 181"/>
              <p:cNvCxnSpPr>
                <a:stCxn id="180" idx="1"/>
              </p:cNvCxnSpPr>
              <p:nvPr/>
            </p:nvCxnSpPr>
            <p:spPr bwMode="auto">
              <a:xfrm rot="10800000">
                <a:off x="3664672" y="4129178"/>
                <a:ext cx="660368" cy="3629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6" name="Group 125"/>
            <p:cNvGrpSpPr>
              <a:grpSpLocks noChangeAspect="1"/>
            </p:cNvGrpSpPr>
            <p:nvPr/>
          </p:nvGrpSpPr>
          <p:grpSpPr>
            <a:xfrm>
              <a:off x="7429036" y="3279892"/>
              <a:ext cx="819155" cy="1048170"/>
              <a:chOff x="4064000" y="480920"/>
              <a:chExt cx="3276600" cy="4192680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59" name="Group 158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70" name="Group 16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4" name="Rectangle 17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5" name="Rectangle 17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1" name="Group 17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72" name="Rectangle 17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73" name="Rectangle 17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60" name="Group 159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64" name="Group 163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8" name="Rectangle 16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9" name="Rectangle 16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" name="Group 164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66" name="Rectangle 165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67" name="Rectangle 166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61" name="Rectangle 160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62" name="Straight Connector 161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3" name="Straight Connector 162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54" name="Oval 153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55" name="Elbow Connector 154"/>
              <p:cNvCxnSpPr>
                <a:stCxn id="161" idx="2"/>
                <a:endCxn id="154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6" name="Rectangle 155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57" name="Elbow Connector 156"/>
              <p:cNvCxnSpPr>
                <a:stCxn id="161" idx="1"/>
                <a:endCxn id="156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Elbow Connector 157"/>
              <p:cNvCxnSpPr>
                <a:stCxn id="156" idx="1"/>
                <a:endCxn id="180" idx="1"/>
              </p:cNvCxnSpPr>
              <p:nvPr/>
            </p:nvCxnSpPr>
            <p:spPr bwMode="auto">
              <a:xfrm rot="10800000" flipH="1">
                <a:off x="4325040" y="480920"/>
                <a:ext cx="10656" cy="3651892"/>
              </a:xfrm>
              <a:prstGeom prst="bentConnector3">
                <a:avLst>
                  <a:gd name="adj1" fmla="val -18659947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7" name="Group 126"/>
            <p:cNvGrpSpPr>
              <a:grpSpLocks noChangeAspect="1"/>
            </p:cNvGrpSpPr>
            <p:nvPr/>
          </p:nvGrpSpPr>
          <p:grpSpPr>
            <a:xfrm>
              <a:off x="7436420" y="4505106"/>
              <a:ext cx="819155" cy="1540975"/>
              <a:chOff x="4064000" y="1866900"/>
              <a:chExt cx="3276600" cy="6163900"/>
            </a:xfrm>
          </p:grpSpPr>
          <p:sp>
            <p:nvSpPr>
              <p:cNvPr id="128" name="Rectangle 127"/>
              <p:cNvSpPr/>
              <p:nvPr/>
            </p:nvSpPr>
            <p:spPr bwMode="auto">
              <a:xfrm>
                <a:off x="4064000" y="1866900"/>
                <a:ext cx="3276600" cy="2806700"/>
              </a:xfrm>
              <a:prstGeom prst="rect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Arial" charset="0"/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5137799" y="2080992"/>
                <a:ext cx="2010126" cy="1525688"/>
                <a:chOff x="4172648" y="2080992"/>
                <a:chExt cx="2010126" cy="1525688"/>
              </a:xfrm>
            </p:grpSpPr>
            <p:grpSp>
              <p:nvGrpSpPr>
                <p:cNvPr id="135" name="Group 134"/>
                <p:cNvGrpSpPr/>
                <p:nvPr/>
              </p:nvGrpSpPr>
              <p:grpSpPr>
                <a:xfrm>
                  <a:off x="4174693" y="2088243"/>
                  <a:ext cx="897794" cy="683893"/>
                  <a:chOff x="4428680" y="2088244"/>
                  <a:chExt cx="745668" cy="527958"/>
                </a:xfrm>
              </p:grpSpPr>
              <p:grpSp>
                <p:nvGrpSpPr>
                  <p:cNvPr id="146" name="Group 145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50" name="Rectangle 149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51" name="Rectangle 150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7" name="Group 146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8" name="Rectangle 147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9" name="Rectangle 148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5297448" y="2080992"/>
                  <a:ext cx="885325" cy="683888"/>
                  <a:chOff x="4428680" y="2088244"/>
                  <a:chExt cx="745668" cy="527958"/>
                </a:xfrm>
              </p:grpSpPr>
              <p:grpSp>
                <p:nvGrpSpPr>
                  <p:cNvPr id="140" name="Group 139"/>
                  <p:cNvGrpSpPr/>
                  <p:nvPr/>
                </p:nvGrpSpPr>
                <p:grpSpPr>
                  <a:xfrm>
                    <a:off x="4428680" y="2088244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4" name="Rectangle 143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5" name="Rectangle 144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1" name="Group 140"/>
                  <p:cNvGrpSpPr/>
                  <p:nvPr/>
                </p:nvGrpSpPr>
                <p:grpSpPr>
                  <a:xfrm>
                    <a:off x="4428687" y="2349497"/>
                    <a:ext cx="745661" cy="266705"/>
                    <a:chOff x="4428680" y="2088244"/>
                    <a:chExt cx="745661" cy="266705"/>
                  </a:xfrm>
                </p:grpSpPr>
                <p:sp>
                  <p:nvSpPr>
                    <p:cNvPr id="142" name="Rectangle 141"/>
                    <p:cNvSpPr/>
                    <p:nvPr/>
                  </p:nvSpPr>
                  <p:spPr bwMode="auto">
                    <a:xfrm>
                      <a:off x="4428680" y="2088244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  <p:sp>
                  <p:nvSpPr>
                    <p:cNvPr id="143" name="Rectangle 142"/>
                    <p:cNvSpPr/>
                    <p:nvPr/>
                  </p:nvSpPr>
                  <p:spPr bwMode="auto">
                    <a:xfrm>
                      <a:off x="4806041" y="2088249"/>
                      <a:ext cx="368300" cy="266700"/>
                    </a:xfrm>
                    <a:prstGeom prst="rect">
                      <a:avLst/>
                    </a:prstGeom>
                    <a:solidFill>
                      <a:schemeClr val="accent2">
                        <a:lumMod val="75000"/>
                      </a:schemeClr>
                    </a:solidFill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40" tIns="45720" rIns="91440" bIns="45720" numCol="1" rtlCol="0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04875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</a:endParaRPr>
                    </a:p>
                  </p:txBody>
                </p:sp>
              </p:grpSp>
            </p:grpSp>
            <p:sp>
              <p:nvSpPr>
                <p:cNvPr id="137" name="Rectangle 136"/>
                <p:cNvSpPr/>
                <p:nvPr/>
              </p:nvSpPr>
              <p:spPr bwMode="auto">
                <a:xfrm>
                  <a:off x="4172648" y="3004357"/>
                  <a:ext cx="2010126" cy="602323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 w="158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04875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800" b="1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" charset="0"/>
                  </a:endParaRPr>
                </a:p>
              </p:txBody>
            </p:sp>
            <p:cxnSp>
              <p:nvCxnSpPr>
                <p:cNvPr id="138" name="Straight Connector 137"/>
                <p:cNvCxnSpPr/>
                <p:nvPr/>
              </p:nvCxnSpPr>
              <p:spPr bwMode="auto">
                <a:xfrm>
                  <a:off x="4622567" y="2757623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9" name="Straight Connector 138"/>
                <p:cNvCxnSpPr/>
                <p:nvPr/>
              </p:nvCxnSpPr>
              <p:spPr bwMode="auto">
                <a:xfrm>
                  <a:off x="5747375" y="2764885"/>
                  <a:ext cx="0" cy="246735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3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30" name="Oval 129"/>
              <p:cNvSpPr/>
              <p:nvPr/>
            </p:nvSpPr>
            <p:spPr bwMode="auto">
              <a:xfrm>
                <a:off x="6327909" y="3759075"/>
                <a:ext cx="820016" cy="798260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1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+mn-lt"/>
                  <a:cs typeface="Local Disk"/>
                </a:endParaRPr>
              </a:p>
            </p:txBody>
          </p:sp>
          <p:cxnSp>
            <p:nvCxnSpPr>
              <p:cNvPr id="131" name="Elbow Connector 130"/>
              <p:cNvCxnSpPr>
                <a:stCxn id="137" idx="2"/>
                <a:endCxn id="130" idx="2"/>
              </p:cNvCxnSpPr>
              <p:nvPr/>
            </p:nvCxnSpPr>
            <p:spPr bwMode="auto">
              <a:xfrm rot="16200000" flipH="1">
                <a:off x="5959623" y="3789918"/>
                <a:ext cx="551525" cy="18504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32" name="Rectangle 131"/>
              <p:cNvSpPr/>
              <p:nvPr/>
            </p:nvSpPr>
            <p:spPr bwMode="auto">
              <a:xfrm>
                <a:off x="4325040" y="3780846"/>
                <a:ext cx="914354" cy="703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133" name="Elbow Connector 132"/>
              <p:cNvCxnSpPr>
                <a:stCxn id="137" idx="1"/>
                <a:endCxn id="132" idx="0"/>
              </p:cNvCxnSpPr>
              <p:nvPr/>
            </p:nvCxnSpPr>
            <p:spPr bwMode="auto">
              <a:xfrm rot="10800000" flipV="1">
                <a:off x="4782217" y="3305518"/>
                <a:ext cx="355582" cy="475327"/>
              </a:xfrm>
              <a:prstGeom prst="bentConnector2">
                <a:avLst/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Elbow Connector 133"/>
              <p:cNvCxnSpPr>
                <a:stCxn id="132" idx="1"/>
                <a:endCxn id="229" idx="1"/>
              </p:cNvCxnSpPr>
              <p:nvPr/>
            </p:nvCxnSpPr>
            <p:spPr bwMode="auto">
              <a:xfrm rot="10800000" flipV="1">
                <a:off x="4122096" y="4132808"/>
                <a:ext cx="202943" cy="3897992"/>
              </a:xfrm>
              <a:prstGeom prst="bentConnector3">
                <a:avLst>
                  <a:gd name="adj1" fmla="val 989422"/>
                </a:avLst>
              </a:prstGeom>
              <a:solidFill>
                <a:schemeClr val="accent1"/>
              </a:solidFill>
              <a:ln w="4445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229" name="Rectangle 228"/>
          <p:cNvSpPr/>
          <p:nvPr/>
        </p:nvSpPr>
        <p:spPr bwMode="auto">
          <a:xfrm>
            <a:off x="5977826" y="5695248"/>
            <a:ext cx="1607250" cy="7016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Global</a:t>
            </a:r>
          </a:p>
          <a:p>
            <a:pPr marL="0" marR="0" indent="0" algn="ctr" defTabSz="9048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>
                <a:solidFill>
                  <a:schemeClr val="tx2"/>
                </a:solidFill>
              </a:rPr>
              <a:t>Storage</a:t>
            </a:r>
            <a:endParaRPr kumimoji="0" lang="en-US" sz="14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</a:endParaRPr>
          </a:p>
        </p:txBody>
      </p:sp>
      <p:sp>
        <p:nvSpPr>
          <p:cNvPr id="230" name="Oval 229"/>
          <p:cNvSpPr/>
          <p:nvPr/>
        </p:nvSpPr>
        <p:spPr bwMode="auto">
          <a:xfrm>
            <a:off x="65583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6311596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232" name="Oval 231"/>
          <p:cNvSpPr/>
          <p:nvPr/>
        </p:nvSpPr>
        <p:spPr bwMode="auto">
          <a:xfrm>
            <a:off x="6057608" y="6153783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cxnSp>
        <p:nvCxnSpPr>
          <p:cNvPr id="252" name="Elbow Connector 251"/>
          <p:cNvCxnSpPr>
            <a:endCxn id="77" idx="1"/>
          </p:cNvCxnSpPr>
          <p:nvPr/>
        </p:nvCxnSpPr>
        <p:spPr bwMode="auto">
          <a:xfrm flipV="1">
            <a:off x="7271291" y="4192864"/>
            <a:ext cx="223005" cy="162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8" name="Elbow Connector 257"/>
          <p:cNvCxnSpPr>
            <a:stCxn id="102" idx="1"/>
          </p:cNvCxnSpPr>
          <p:nvPr/>
        </p:nvCxnSpPr>
        <p:spPr bwMode="auto">
          <a:xfrm rot="10800000" flipV="1">
            <a:off x="7213238" y="5071583"/>
            <a:ext cx="288443" cy="992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Elbow Connector 264"/>
          <p:cNvCxnSpPr>
            <a:stCxn id="102" idx="1"/>
          </p:cNvCxnSpPr>
          <p:nvPr/>
        </p:nvCxnSpPr>
        <p:spPr bwMode="auto">
          <a:xfrm rot="10800000" flipV="1">
            <a:off x="5516952" y="5071583"/>
            <a:ext cx="1984728" cy="329926"/>
          </a:xfrm>
          <a:prstGeom prst="bentConnector3">
            <a:avLst>
              <a:gd name="adj1" fmla="val 17143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5" name="Group 34"/>
          <p:cNvGrpSpPr/>
          <p:nvPr/>
        </p:nvGrpSpPr>
        <p:grpSpPr>
          <a:xfrm>
            <a:off x="4462182" y="1788773"/>
            <a:ext cx="819155" cy="701675"/>
            <a:chOff x="4404453" y="1788773"/>
            <a:chExt cx="819155" cy="701675"/>
          </a:xfrm>
        </p:grpSpPr>
        <p:sp>
          <p:nvSpPr>
            <p:cNvPr id="307" name="Rectangle 306"/>
            <p:cNvSpPr/>
            <p:nvPr/>
          </p:nvSpPr>
          <p:spPr bwMode="auto">
            <a:xfrm>
              <a:off x="4404453" y="1788773"/>
              <a:ext cx="819155" cy="7016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7200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048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>
                  <a:ln>
                    <a:noFill/>
                  </a:ln>
                  <a:solidFill>
                    <a:schemeClr val="tx2"/>
                  </a:solidFill>
                  <a:effectLst/>
                  <a:latin typeface="+mn-lt"/>
                  <a:cs typeface="Comic Sans MS"/>
                </a:rPr>
                <a:t>FE</a:t>
              </a:r>
            </a:p>
          </p:txBody>
        </p:sp>
        <p:grpSp>
          <p:nvGrpSpPr>
            <p:cNvPr id="308" name="Group 307"/>
            <p:cNvGrpSpPr/>
            <p:nvPr/>
          </p:nvGrpSpPr>
          <p:grpSpPr>
            <a:xfrm>
              <a:off x="4672904" y="1842296"/>
              <a:ext cx="502535" cy="381422"/>
              <a:chOff x="4172648" y="2080992"/>
              <a:chExt cx="2010126" cy="1525688"/>
            </a:xfrm>
          </p:grpSpPr>
          <p:grpSp>
            <p:nvGrpSpPr>
              <p:cNvPr id="314" name="Group 313"/>
              <p:cNvGrpSpPr/>
              <p:nvPr/>
            </p:nvGrpSpPr>
            <p:grpSpPr>
              <a:xfrm>
                <a:off x="4174693" y="2088243"/>
                <a:ext cx="897794" cy="683893"/>
                <a:chOff x="4428680" y="2088244"/>
                <a:chExt cx="745668" cy="527958"/>
              </a:xfrm>
            </p:grpSpPr>
            <p:grpSp>
              <p:nvGrpSpPr>
                <p:cNvPr id="325" name="Group 324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9" name="Rectangle 328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30" name="Rectangle 329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6" name="Group 325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7" name="Rectangle 326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8" name="Rectangle 327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315" name="Group 314"/>
              <p:cNvGrpSpPr/>
              <p:nvPr/>
            </p:nvGrpSpPr>
            <p:grpSpPr>
              <a:xfrm>
                <a:off x="5297448" y="2080992"/>
                <a:ext cx="885325" cy="683888"/>
                <a:chOff x="4428680" y="2088244"/>
                <a:chExt cx="745668" cy="527958"/>
              </a:xfrm>
            </p:grpSpPr>
            <p:grpSp>
              <p:nvGrpSpPr>
                <p:cNvPr id="319" name="Group 318"/>
                <p:cNvGrpSpPr/>
                <p:nvPr/>
              </p:nvGrpSpPr>
              <p:grpSpPr>
                <a:xfrm>
                  <a:off x="4428680" y="2088244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3" name="Rectangle 322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4" name="Rectangle 323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  <p:grpSp>
              <p:nvGrpSpPr>
                <p:cNvPr id="320" name="Group 319"/>
                <p:cNvGrpSpPr/>
                <p:nvPr/>
              </p:nvGrpSpPr>
              <p:grpSpPr>
                <a:xfrm>
                  <a:off x="4428687" y="2349497"/>
                  <a:ext cx="745661" cy="266705"/>
                  <a:chOff x="4428680" y="2088244"/>
                  <a:chExt cx="745661" cy="266705"/>
                </a:xfrm>
              </p:grpSpPr>
              <p:sp>
                <p:nvSpPr>
                  <p:cNvPr id="321" name="Rectangle 320"/>
                  <p:cNvSpPr/>
                  <p:nvPr/>
                </p:nvSpPr>
                <p:spPr bwMode="auto">
                  <a:xfrm>
                    <a:off x="4428680" y="2088244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  <p:sp>
                <p:nvSpPr>
                  <p:cNvPr id="322" name="Rectangle 321"/>
                  <p:cNvSpPr/>
                  <p:nvPr/>
                </p:nvSpPr>
                <p:spPr bwMode="auto">
                  <a:xfrm>
                    <a:off x="4806041" y="2088249"/>
                    <a:ext cx="368300" cy="266700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04875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100" b="1" i="0" u="none" strike="noStrike" cap="none" normalizeH="0" baseline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latin typeface="Arial" charset="0"/>
                    </a:endParaRPr>
                  </a:p>
                </p:txBody>
              </p:sp>
            </p:grpSp>
          </p:grpSp>
          <p:sp>
            <p:nvSpPr>
              <p:cNvPr id="316" name="Rectangle 315"/>
              <p:cNvSpPr/>
              <p:nvPr/>
            </p:nvSpPr>
            <p:spPr bwMode="auto">
              <a:xfrm>
                <a:off x="4172648" y="3004357"/>
                <a:ext cx="2010126" cy="602323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58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04875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317" name="Straight Connector 316"/>
              <p:cNvCxnSpPr/>
              <p:nvPr/>
            </p:nvCxnSpPr>
            <p:spPr bwMode="auto">
              <a:xfrm>
                <a:off x="4622567" y="2757623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5747375" y="2764885"/>
                <a:ext cx="0" cy="246735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3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09" name="Oval 308"/>
            <p:cNvSpPr/>
            <p:nvPr/>
          </p:nvSpPr>
          <p:spPr bwMode="auto">
            <a:xfrm>
              <a:off x="4970434" y="2261817"/>
              <a:ext cx="205005" cy="19956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cs typeface="Local Disk"/>
              </a:endParaRPr>
            </a:p>
          </p:txBody>
        </p:sp>
        <p:cxnSp>
          <p:nvCxnSpPr>
            <p:cNvPr id="310" name="Elbow Connector 309"/>
            <p:cNvCxnSpPr>
              <a:stCxn id="316" idx="2"/>
              <a:endCxn id="309" idx="2"/>
            </p:cNvCxnSpPr>
            <p:nvPr/>
          </p:nvCxnSpPr>
          <p:spPr bwMode="auto">
            <a:xfrm rot="16200000" flipH="1">
              <a:off x="4878362" y="2269527"/>
              <a:ext cx="137881" cy="4626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1" name="Rectangle 310"/>
            <p:cNvSpPr/>
            <p:nvPr/>
          </p:nvSpPr>
          <p:spPr bwMode="auto">
            <a:xfrm>
              <a:off x="4469713" y="2267260"/>
              <a:ext cx="228590" cy="17598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04875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charset="0"/>
              </a:endParaRPr>
            </a:p>
          </p:txBody>
        </p:sp>
        <p:cxnSp>
          <p:nvCxnSpPr>
            <p:cNvPr id="312" name="Elbow Connector 311"/>
            <p:cNvCxnSpPr>
              <a:stCxn id="316" idx="1"/>
              <a:endCxn id="311" idx="0"/>
            </p:cNvCxnSpPr>
            <p:nvPr/>
          </p:nvCxnSpPr>
          <p:spPr bwMode="auto">
            <a:xfrm rot="10800000" flipV="1">
              <a:off x="4584008" y="2148428"/>
              <a:ext cx="88896" cy="118832"/>
            </a:xfrm>
            <a:prstGeom prst="bentConnector2">
              <a:avLst/>
            </a:prstGeom>
            <a:solidFill>
              <a:schemeClr val="accent1"/>
            </a:solidFill>
            <a:ln w="44450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3" name="Elbow Connector 312"/>
          <p:cNvCxnSpPr>
            <a:stCxn id="311" idx="2"/>
          </p:cNvCxnSpPr>
          <p:nvPr/>
        </p:nvCxnSpPr>
        <p:spPr bwMode="auto">
          <a:xfrm rot="5400000" flipH="1" flipV="1">
            <a:off x="5280332" y="1712698"/>
            <a:ext cx="91947" cy="1369138"/>
          </a:xfrm>
          <a:prstGeom prst="bentConnector4">
            <a:avLst>
              <a:gd name="adj1" fmla="val -248621"/>
              <a:gd name="adj2" fmla="val 64413"/>
            </a:avLst>
          </a:prstGeom>
          <a:solidFill>
            <a:schemeClr val="accent1"/>
          </a:solidFill>
          <a:ln w="44450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2" name="Oval 331"/>
          <p:cNvSpPr/>
          <p:nvPr/>
        </p:nvSpPr>
        <p:spPr bwMode="auto">
          <a:xfrm>
            <a:off x="6802793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3" name="Oval 332"/>
          <p:cNvSpPr/>
          <p:nvPr/>
        </p:nvSpPr>
        <p:spPr bwMode="auto">
          <a:xfrm>
            <a:off x="70536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  <p:sp>
        <p:nvSpPr>
          <p:cNvPr id="334" name="Oval 333"/>
          <p:cNvSpPr/>
          <p:nvPr/>
        </p:nvSpPr>
        <p:spPr bwMode="auto">
          <a:xfrm>
            <a:off x="7294918" y="6153778"/>
            <a:ext cx="205005" cy="19956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0487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+mn-lt"/>
              <a:cs typeface="Local Disk"/>
            </a:endParaRPr>
          </a:p>
        </p:txBody>
      </p:sp>
    </p:spTree>
    <p:extLst>
      <p:ext uri="{BB962C8B-B14F-4D97-AF65-F5344CB8AC3E}">
        <p14:creationId xmlns:p14="http://schemas.microsoft.com/office/powerpoint/2010/main" val="324731895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for a worker script </a:t>
            </a:r>
            <a:br>
              <a:rPr lang="en-US"/>
            </a:br>
            <a:r>
              <a:rPr lang="en-US"/>
              <a:t>put in file: </a:t>
            </a:r>
            <a:r>
              <a:rPr lang="en-US" err="1">
                <a:latin typeface="Consolas"/>
                <a:cs typeface="Consolas"/>
              </a:rPr>
              <a:t>workScript.sh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438" y="1653890"/>
            <a:ext cx="7791450" cy="4871114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#!/bin/</a:t>
            </a:r>
            <a:r>
              <a:rPr lang="en-US" sz="1800" err="1">
                <a:latin typeface="Consolas"/>
                <a:cs typeface="Consolas"/>
              </a:rPr>
              <a:t>sh</a:t>
            </a: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export WRK_NB=$1                 </a:t>
            </a:r>
            <a:r>
              <a:rPr lang="en-US" sz="1800">
                <a:solidFill>
                  <a:srgbClr val="3366FF"/>
                </a:solidFill>
                <a:latin typeface="Consolas"/>
                <a:cs typeface="Consolas"/>
              </a:rPr>
              <a:t># receive my worker number</a:t>
            </a:r>
          </a:p>
          <a:p>
            <a:pPr marL="0" indent="0">
              <a:spcBef>
                <a:spcPts val="250"/>
              </a:spcBef>
              <a:buNone/>
            </a:pP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export WRK_DIR=$SNIC_TMP/WRK_${WRK_NB}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mkdir</a:t>
            </a:r>
            <a:r>
              <a:rPr lang="en-US" sz="1800">
                <a:latin typeface="Consolas"/>
                <a:cs typeface="Consolas"/>
              </a:rPr>
              <a:t> $WRK_DIR                   </a:t>
            </a:r>
            <a:r>
              <a:rPr lang="en-US" sz="1800">
                <a:solidFill>
                  <a:srgbClr val="3366FF"/>
                </a:solidFill>
                <a:latin typeface="Consolas"/>
                <a:cs typeface="Consolas"/>
              </a:rPr>
              <a:t># private working directory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 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export JOB_DIR=$SLURM_SUBMIT_DIR/job_${WRK_NB}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cd $JOB_DIR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input.dat</a:t>
            </a:r>
            <a:r>
              <a:rPr lang="en-US" sz="1800">
                <a:latin typeface="Consolas"/>
                <a:cs typeface="Consolas"/>
              </a:rPr>
              <a:t> processor $WRK_DIR</a:t>
            </a:r>
          </a:p>
          <a:p>
            <a:pPr marL="0" indent="0">
              <a:spcBef>
                <a:spcPts val="250"/>
              </a:spcBef>
              <a:buNone/>
            </a:pPr>
            <a:br>
              <a:rPr lang="en-US" sz="1800">
                <a:latin typeface="Consolas"/>
                <a:cs typeface="Consolas"/>
              </a:rPr>
            </a:br>
            <a:r>
              <a:rPr lang="en-US" sz="1800">
                <a:latin typeface="Consolas"/>
                <a:cs typeface="Consolas"/>
              </a:rPr>
              <a:t>cd $WRK_DIR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./processor                       </a:t>
            </a:r>
            <a:r>
              <a:rPr lang="en-US" sz="1800">
                <a:solidFill>
                  <a:srgbClr val="3366FF"/>
                </a:solidFill>
                <a:latin typeface="Consolas"/>
                <a:cs typeface="Consolas"/>
              </a:rPr>
              <a:t># run the program</a:t>
            </a:r>
          </a:p>
          <a:p>
            <a:pPr marL="0" indent="0">
              <a:spcBef>
                <a:spcPts val="250"/>
              </a:spcBef>
              <a:buNone/>
            </a:pPr>
            <a:br>
              <a:rPr lang="en-US" sz="1800">
                <a:latin typeface="Consolas"/>
                <a:cs typeface="Consolas"/>
              </a:rPr>
            </a:br>
            <a:r>
              <a:rPr lang="en-US" sz="1800" err="1">
                <a:latin typeface="Consolas"/>
                <a:cs typeface="Consolas"/>
              </a:rPr>
              <a:t>cp</a:t>
            </a:r>
            <a:r>
              <a:rPr lang="en-US" sz="1800">
                <a:latin typeface="Consolas"/>
                <a:cs typeface="Consolas"/>
              </a:rPr>
              <a:t> -p </a:t>
            </a:r>
            <a:r>
              <a:rPr lang="en-US" sz="1800" err="1">
                <a:latin typeface="Consolas"/>
                <a:cs typeface="Consolas"/>
              </a:rPr>
              <a:t>result.dat</a:t>
            </a:r>
            <a:r>
              <a:rPr lang="en-US" sz="1800">
                <a:latin typeface="Consolas"/>
                <a:cs typeface="Consolas"/>
              </a:rPr>
              <a:t> ${JOB_DIR}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>
                <a:latin typeface="Consolas"/>
                <a:cs typeface="Consolas"/>
              </a:rPr>
              <a:t>cd $SNIC_TMP</a:t>
            </a:r>
          </a:p>
          <a:p>
            <a:pPr marL="0" indent="0">
              <a:spcBef>
                <a:spcPts val="250"/>
              </a:spcBef>
              <a:buNone/>
            </a:pPr>
            <a:r>
              <a:rPr lang="en-US" sz="1800" err="1">
                <a:latin typeface="Consolas"/>
                <a:cs typeface="Consolas"/>
              </a:rPr>
              <a:t>rm</a:t>
            </a:r>
            <a:r>
              <a:rPr lang="en-US" sz="1800">
                <a:latin typeface="Consolas"/>
                <a:cs typeface="Consolas"/>
              </a:rPr>
              <a:t> -</a:t>
            </a:r>
            <a:r>
              <a:rPr lang="en-US" sz="1800" err="1">
                <a:latin typeface="Consolas"/>
                <a:cs typeface="Consolas"/>
              </a:rPr>
              <a:t>rf</a:t>
            </a:r>
            <a:r>
              <a:rPr lang="en-US" sz="1800">
                <a:latin typeface="Consolas"/>
                <a:cs typeface="Consolas"/>
              </a:rPr>
              <a:t> WRK_${WRK_NB}</a:t>
            </a:r>
          </a:p>
          <a:p>
            <a:pPr marL="0" indent="0">
              <a:buNone/>
            </a:pPr>
            <a:endParaRPr lang="en-US" sz="180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167681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Modification for common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you have input files and/or </a:t>
            </a:r>
            <a:r>
              <a:rPr lang="en-US" err="1"/>
              <a:t>executables</a:t>
            </a:r>
            <a:r>
              <a:rPr lang="en-US"/>
              <a:t> common to all jobs:</a:t>
            </a:r>
          </a:p>
          <a:p>
            <a:endParaRPr lang="en-US"/>
          </a:p>
          <a:p>
            <a:r>
              <a:rPr lang="en-US"/>
              <a:t>Place in a common subdirectory on </a:t>
            </a:r>
            <a:r>
              <a:rPr lang="en-US">
                <a:latin typeface="Consolas"/>
                <a:cs typeface="Consolas"/>
              </a:rPr>
              <a:t>$SNIC_TMP </a:t>
            </a:r>
          </a:p>
          <a:p>
            <a:endParaRPr lang="en-US">
              <a:cs typeface="Consolas"/>
            </a:endParaRPr>
          </a:p>
          <a:p>
            <a:r>
              <a:rPr lang="en-US" err="1">
                <a:cs typeface="Consolas"/>
              </a:rPr>
              <a:t>Multinode</a:t>
            </a:r>
            <a:r>
              <a:rPr lang="en-US">
                <a:cs typeface="Consolas"/>
              </a:rPr>
              <a:t> jobs: Each node needs the common sub-</a:t>
            </a:r>
            <a:r>
              <a:rPr lang="en-US" err="1">
                <a:cs typeface="Consolas"/>
              </a:rPr>
              <a:t>dirs</a:t>
            </a:r>
            <a:endParaRPr lang="en-US">
              <a:cs typeface="Consolas"/>
            </a:endParaRPr>
          </a:p>
          <a:p>
            <a:pPr lvl="1"/>
            <a:r>
              <a:rPr lang="en-US">
                <a:cs typeface="Consolas"/>
              </a:rPr>
              <a:t>Use </a:t>
            </a:r>
            <a:r>
              <a:rPr lang="en-US" err="1">
                <a:latin typeface="Consolas" panose="020B0609020204030204" pitchFamily="49" charset="0"/>
                <a:cs typeface="Consolas" panose="020B0609020204030204" pitchFamily="49" charset="0"/>
              </a:rPr>
              <a:t>srun</a:t>
            </a:r>
            <a:r>
              <a:rPr lang="en-US">
                <a:cs typeface="Consolas"/>
              </a:rPr>
              <a:t> to copy onto the nodes</a:t>
            </a:r>
          </a:p>
        </p:txBody>
      </p:sp>
    </p:spTree>
    <p:extLst>
      <p:ext uri="{BB962C8B-B14F-4D97-AF65-F5344CB8AC3E}">
        <p14:creationId xmlns:p14="http://schemas.microsoft.com/office/powerpoint/2010/main" val="10426680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Monitoring your task farm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93725" y="1746352"/>
            <a:ext cx="7232649" cy="984167"/>
          </a:xfrm>
        </p:spPr>
        <p:txBody>
          <a:bodyPr/>
          <a:lstStyle/>
          <a:p>
            <a:r>
              <a:rPr lang="en-US" sz="2000"/>
              <a:t>Option </a:t>
            </a:r>
            <a:r>
              <a:rPr lang="en-US" sz="2000">
                <a:latin typeface="Consolas"/>
                <a:cs typeface="Consolas"/>
              </a:rPr>
              <a:t>–s</a:t>
            </a:r>
            <a:r>
              <a:rPr lang="en-US" sz="2000"/>
              <a:t> of </a:t>
            </a:r>
            <a:r>
              <a:rPr lang="en-US" sz="2000" err="1">
                <a:latin typeface="Consolas"/>
                <a:cs typeface="Consolas"/>
              </a:rPr>
              <a:t>squeue</a:t>
            </a:r>
            <a:r>
              <a:rPr lang="en-US" sz="2000"/>
              <a:t> allows monitoring of your </a:t>
            </a:r>
            <a:r>
              <a:rPr lang="en-US" sz="2000" err="1"/>
              <a:t>taskfarm</a:t>
            </a:r>
            <a:endParaRPr lang="en-US" sz="2000"/>
          </a:p>
          <a:p>
            <a:r>
              <a:rPr lang="en-US" sz="2000"/>
              <a:t>Specify the job number with the </a:t>
            </a:r>
            <a:r>
              <a:rPr lang="en-US" sz="2000">
                <a:latin typeface="Consolas"/>
                <a:cs typeface="Consolas"/>
              </a:rPr>
              <a:t>–j</a:t>
            </a:r>
            <a:r>
              <a:rPr lang="en-US" sz="2000"/>
              <a:t> option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09599" y="2857523"/>
            <a:ext cx="7942263" cy="3498850"/>
          </a:xfr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[</a:t>
            </a:r>
            <a:r>
              <a:rPr lang="en-US" sz="1800" err="1">
                <a:latin typeface="Consolas"/>
                <a:cs typeface="Consolas"/>
              </a:rPr>
              <a:t>fred@aurora</a:t>
            </a:r>
            <a:r>
              <a:rPr lang="en-US" sz="1800">
                <a:latin typeface="Consolas"/>
                <a:cs typeface="Consolas"/>
              </a:rPr>
              <a:t> </a:t>
            </a:r>
            <a:r>
              <a:rPr lang="en-US" sz="1800" err="1">
                <a:latin typeface="Consolas"/>
                <a:cs typeface="Consolas"/>
              </a:rPr>
              <a:t>MultiSerialTest</a:t>
            </a:r>
            <a:r>
              <a:rPr lang="en-US" sz="1800">
                <a:latin typeface="Consolas"/>
                <a:cs typeface="Consolas"/>
              </a:rPr>
              <a:t>]$ </a:t>
            </a:r>
            <a:r>
              <a:rPr lang="en-US" sz="1800" err="1">
                <a:latin typeface="Consolas"/>
                <a:cs typeface="Consolas"/>
              </a:rPr>
              <a:t>squeue</a:t>
            </a:r>
            <a:r>
              <a:rPr lang="en-US" sz="1800">
                <a:latin typeface="Consolas"/>
                <a:cs typeface="Consolas"/>
              </a:rPr>
              <a:t> -j 8070 -s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STEPID         NAME PARTITION     USER     TIME NODELIST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8070.130   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  2:09 an074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8070.133   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  2:02 an073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8070.135   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  1:55 an074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8070.136   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  1:41 an073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8070.139   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  1:41 an073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8070.140   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  1:41 an073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8070.143   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  1:41 an073</a:t>
            </a:r>
          </a:p>
          <a:p>
            <a:pPr marL="0" indent="0">
              <a:spcBef>
                <a:spcPts val="300"/>
              </a:spcBef>
              <a:buNone/>
            </a:pPr>
            <a:r>
              <a:rPr lang="en-US" sz="1800">
                <a:latin typeface="Consolas"/>
                <a:cs typeface="Consolas"/>
              </a:rPr>
              <a:t>8070.144   </a:t>
            </a:r>
            <a:r>
              <a:rPr lang="en-US" sz="1800" err="1">
                <a:latin typeface="Consolas"/>
                <a:cs typeface="Consolas"/>
              </a:rPr>
              <a:t>small_ex</a:t>
            </a:r>
            <a:r>
              <a:rPr lang="en-US" sz="1800">
                <a:latin typeface="Consolas"/>
                <a:cs typeface="Consolas"/>
              </a:rPr>
              <a:t>      </a:t>
            </a:r>
            <a:r>
              <a:rPr lang="en-US" sz="1800" err="1">
                <a:latin typeface="Consolas"/>
                <a:cs typeface="Consolas"/>
              </a:rPr>
              <a:t>snic</a:t>
            </a:r>
            <a:r>
              <a:rPr lang="en-US" sz="1800">
                <a:latin typeface="Consolas"/>
                <a:cs typeface="Consolas"/>
              </a:rPr>
              <a:t>     </a:t>
            </a:r>
            <a:r>
              <a:rPr lang="en-US" sz="1800" err="1">
                <a:latin typeface="Consolas"/>
                <a:cs typeface="Consolas"/>
              </a:rPr>
              <a:t>fred</a:t>
            </a:r>
            <a:r>
              <a:rPr lang="en-US" sz="1800">
                <a:latin typeface="Consolas"/>
                <a:cs typeface="Consolas"/>
              </a:rPr>
              <a:t>     1:41 an074</a:t>
            </a:r>
          </a:p>
          <a:p>
            <a:pPr marL="0" indent="0">
              <a:spcBef>
                <a:spcPts val="300"/>
              </a:spcBef>
              <a:buNone/>
            </a:pPr>
            <a:endParaRPr lang="en-US" sz="180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9404777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Documentation and advanced options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57538" y="1848670"/>
            <a:ext cx="7780784" cy="3563159"/>
          </a:xfrm>
        </p:spPr>
        <p:txBody>
          <a:bodyPr/>
          <a:lstStyle/>
          <a:p>
            <a:r>
              <a:rPr lang="en-US"/>
              <a:t>SLURM on COSMOS</a:t>
            </a:r>
          </a:p>
          <a:p>
            <a:pPr lvl="1"/>
            <a:r>
              <a:rPr lang="en-US" sz="1800">
                <a:hlinkClick r:id="rId2"/>
              </a:rPr>
              <a:t>https://lunarc-documentation.readthedocs.io/en/latest/manual/manual_intro/</a:t>
            </a:r>
            <a:r>
              <a:rPr lang="en-US" sz="1800"/>
              <a:t> </a:t>
            </a:r>
          </a:p>
          <a:p>
            <a:r>
              <a:rPr lang="en-US"/>
              <a:t>SLURM on </a:t>
            </a:r>
            <a:r>
              <a:rPr lang="en-US" err="1"/>
              <a:t>Tetralith</a:t>
            </a:r>
            <a:endParaRPr lang="en-US"/>
          </a:p>
          <a:p>
            <a:pPr lvl="1"/>
            <a:r>
              <a:rPr lang="en-US" sz="1800">
                <a:hlinkClick r:id="rId3"/>
              </a:rPr>
              <a:t>https://www.nsc.liu.se/support/batch-jobs/introduction/</a:t>
            </a:r>
            <a:endParaRPr lang="en-US" sz="1800"/>
          </a:p>
          <a:p>
            <a:r>
              <a:rPr lang="en-US">
                <a:cs typeface="Consolas" panose="020B0609020204030204" pitchFamily="49" charset="0"/>
              </a:rPr>
              <a:t>SLURM on Kebnekaise</a:t>
            </a:r>
          </a:p>
          <a:p>
            <a:pPr lvl="1"/>
            <a:r>
              <a:rPr lang="en-US" sz="1800">
                <a:hlinkClick r:id="rId4"/>
              </a:rPr>
              <a:t>https://www.hpc2n.umu.se/documentation/guides/beginner-guide</a:t>
            </a:r>
            <a:endParaRPr lang="en-US" sz="1800"/>
          </a:p>
          <a:p>
            <a:pPr lvl="1"/>
            <a:r>
              <a:rPr lang="en-US" sz="1800"/>
              <a:t>https://www.hpc2n.umu.se/documentation/guides/</a:t>
            </a:r>
            <a:r>
              <a:rPr lang="en-US" sz="1800" err="1"/>
              <a:t>using_kebnekaise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73222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monitoring tools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260168"/>
              </p:ext>
            </p:extLst>
          </p:nvPr>
        </p:nvGraphicFramePr>
        <p:xfrm>
          <a:off x="1017991" y="1878301"/>
          <a:ext cx="629753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3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4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latin typeface="Consolas"/>
                          <a:cs typeface="Consolas"/>
                        </a:rPr>
                        <a:t>jobinfo</a:t>
                      </a:r>
                      <a:endParaRPr lang="en-US">
                        <a:latin typeface="Consolas"/>
                        <a:cs typeface="Consola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shows queue information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latin typeface="Consolas"/>
                          <a:cs typeface="Consolas"/>
                        </a:rPr>
                        <a:t>projinfo</a:t>
                      </a:r>
                      <a:endParaRPr lang="en-US">
                        <a:latin typeface="Consolas"/>
                        <a:cs typeface="Consola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shows</a:t>
                      </a:r>
                      <a:r>
                        <a:rPr lang="en-US" baseline="0"/>
                        <a:t> core hour consumption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latin typeface="Consolas"/>
                          <a:cs typeface="Consolas"/>
                        </a:rPr>
                        <a:t>snicquota</a:t>
                      </a:r>
                      <a:endParaRPr lang="en-US">
                        <a:latin typeface="Consolas"/>
                        <a:cs typeface="Consola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disk quota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3766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Job schedulers are required for HPC installations </a:t>
            </a:r>
          </a:p>
          <a:p>
            <a:endParaRPr lang="en-US"/>
          </a:p>
          <a:p>
            <a:r>
              <a:rPr lang="en-US"/>
              <a:t>They balance the needs of various users</a:t>
            </a:r>
          </a:p>
          <a:p>
            <a:endParaRPr lang="en-US"/>
          </a:p>
          <a:p>
            <a:r>
              <a:rPr lang="en-US"/>
              <a:t>Specify the resources you need</a:t>
            </a:r>
          </a:p>
          <a:p>
            <a:endParaRPr lang="en-US"/>
          </a:p>
          <a:p>
            <a:r>
              <a:rPr lang="en-US"/>
              <a:t>Specify the work that needs doing</a:t>
            </a:r>
          </a:p>
          <a:p>
            <a:endParaRPr lang="en-US"/>
          </a:p>
          <a:p>
            <a:r>
              <a:rPr lang="en-US"/>
              <a:t>They offer a great deal of flexibility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1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601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SLURM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LUNARC: COSMOS</a:t>
            </a:r>
          </a:p>
          <a:p>
            <a:r>
              <a:rPr lang="en-US"/>
              <a:t>HPC2N: Kebnekaise</a:t>
            </a:r>
          </a:p>
          <a:p>
            <a:r>
              <a:rPr lang="en-US"/>
              <a:t>NSC: </a:t>
            </a:r>
            <a:r>
              <a:rPr lang="en-US" err="1"/>
              <a:t>Tetralith</a:t>
            </a:r>
            <a:endParaRPr lang="en-US"/>
          </a:p>
          <a:p>
            <a:r>
              <a:rPr lang="en-US"/>
              <a:t>PDC: </a:t>
            </a:r>
            <a:r>
              <a:rPr lang="en-US" err="1"/>
              <a:t>Dardel</a:t>
            </a:r>
            <a:endParaRPr lang="en-US"/>
          </a:p>
          <a:p>
            <a:endParaRPr lang="en-US"/>
          </a:p>
          <a:p>
            <a:pPr marL="452438" lvl="1" indent="0">
              <a:buNone/>
            </a:pPr>
            <a:r>
              <a:rPr lang="en-US" b="1"/>
              <a:t>SLURM</a:t>
            </a:r>
          </a:p>
          <a:p>
            <a:pPr marL="452438" lvl="1" indent="0">
              <a:buNone/>
            </a:pPr>
            <a:endParaRPr lang="en-US"/>
          </a:p>
          <a:p>
            <a:r>
              <a:rPr lang="en-US"/>
              <a:t>Widely used on HPC clusters world wide</a:t>
            </a:r>
          </a:p>
          <a:p>
            <a:r>
              <a:rPr lang="en-US"/>
              <a:t>Always check </a:t>
            </a:r>
            <a:r>
              <a:rPr lang="en-US" b="1" u="sng"/>
              <a:t>local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223947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user job limits @ </a:t>
            </a:r>
            <a:r>
              <a:rPr lang="en-US" err="1"/>
              <a:t>Lunarc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25096" y="1679536"/>
            <a:ext cx="3131642" cy="3720107"/>
          </a:xfrm>
        </p:spPr>
        <p:txBody>
          <a:bodyPr/>
          <a:lstStyle/>
          <a:p>
            <a:r>
              <a:rPr lang="en-US" b="1" u="sng"/>
              <a:t>Active cores: </a:t>
            </a:r>
          </a:p>
          <a:p>
            <a:r>
              <a:rPr lang="en-US"/>
              <a:t>Number of cores you can simultaneously use</a:t>
            </a:r>
          </a:p>
          <a:p>
            <a:r>
              <a:rPr lang="en-US" b="1" u="sng"/>
              <a:t>Example</a:t>
            </a:r>
            <a:r>
              <a:rPr lang="en-US" u="sng"/>
              <a:t>:</a:t>
            </a:r>
          </a:p>
          <a:p>
            <a:r>
              <a:rPr lang="en-US"/>
              <a:t>2 jobs of 120 cores &amp;   1 job of 260 cores</a:t>
            </a:r>
          </a:p>
          <a:p>
            <a:r>
              <a:rPr lang="en-US"/>
              <a:t>makes</a:t>
            </a:r>
          </a:p>
          <a:p>
            <a:r>
              <a:rPr lang="en-US"/>
              <a:t>500 active cores</a:t>
            </a:r>
          </a:p>
        </p:txBody>
      </p:sp>
      <p:graphicFrame>
        <p:nvGraphicFramePr>
          <p:cNvPr id="5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99836490"/>
              </p:ext>
            </p:extLst>
          </p:nvPr>
        </p:nvGraphicFramePr>
        <p:xfrm>
          <a:off x="743887" y="1852067"/>
          <a:ext cx="4374378" cy="3045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1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0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263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Aurora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869">
                <a:tc>
                  <a:txBody>
                    <a:bodyPr/>
                    <a:lstStyle/>
                    <a:p>
                      <a:r>
                        <a:rPr lang="en-US"/>
                        <a:t>Max time:</a:t>
                      </a:r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168h (7</a:t>
                      </a:r>
                      <a:r>
                        <a:rPr lang="en-US" baseline="0"/>
                        <a:t>d)</a:t>
                      </a:r>
                      <a:endParaRPr lang="en-US"/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382">
                <a:tc>
                  <a:txBody>
                    <a:bodyPr/>
                    <a:lstStyle/>
                    <a:p>
                      <a:r>
                        <a:rPr lang="en-US"/>
                        <a:t>Max number of jobs per user:</a:t>
                      </a:r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300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382">
                <a:tc>
                  <a:txBody>
                    <a:bodyPr/>
                    <a:lstStyle/>
                    <a:p>
                      <a:r>
                        <a:rPr lang="en-US"/>
                        <a:t>Max nodes per user:</a:t>
                      </a:r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150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382">
                <a:tc>
                  <a:txBody>
                    <a:bodyPr/>
                    <a:lstStyle/>
                    <a:p>
                      <a:r>
                        <a:rPr lang="en-US"/>
                        <a:t>Max nodes per project:</a:t>
                      </a:r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200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000">
                <a:tc>
                  <a:txBody>
                    <a:bodyPr/>
                    <a:lstStyle/>
                    <a:p>
                      <a:r>
                        <a:rPr lang="en-US"/>
                        <a:t>Max active cores</a:t>
                      </a:r>
                      <a:r>
                        <a:rPr lang="en-US" baseline="0"/>
                        <a:t> per user:</a:t>
                      </a:r>
                      <a:endParaRPr lang="en-US"/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880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000">
                <a:tc>
                  <a:txBody>
                    <a:bodyPr/>
                    <a:lstStyle/>
                    <a:p>
                      <a:r>
                        <a:rPr lang="en-US"/>
                        <a:t>Active cores per project:</a:t>
                      </a:r>
                    </a:p>
                  </a:txBody>
                  <a:tcPr marL="55116" marR="551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1200</a:t>
                      </a:r>
                    </a:p>
                  </a:txBody>
                  <a:tcPr marL="55116" marR="5511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726567" y="5326011"/>
            <a:ext cx="7359597" cy="1160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16" tIns="45258" rIns="90516" bIns="45258" numCol="1" anchor="t" anchorCtr="0" compatLnSpc="1">
            <a:prstTxWarp prst="textNoShape">
              <a:avLst/>
            </a:prstTxWarp>
          </a:bodyPr>
          <a:lstStyle>
            <a:lvl1pPr marL="0" indent="0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Font typeface="Arial" pitchFamily="34" charset="0"/>
              <a:buNone/>
              <a:defRPr sz="2200" b="0">
                <a:solidFill>
                  <a:schemeClr val="tx2"/>
                </a:solidFill>
                <a:latin typeface="+mn-lt"/>
                <a:ea typeface="ＭＳ Ｐゴシック" charset="-128"/>
                <a:cs typeface="+mn-cs"/>
              </a:defRPr>
            </a:lvl1pPr>
            <a:lvl2pPr marL="700088" indent="-247650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Char char="–"/>
              <a:defRPr sz="1800" b="0">
                <a:solidFill>
                  <a:schemeClr val="tx2"/>
                </a:solidFill>
                <a:latin typeface="+mn-lt"/>
                <a:ea typeface="ＭＳ Ｐゴシック" charset="-128"/>
              </a:defRPr>
            </a:lvl2pPr>
            <a:lvl3pPr marL="1089025" indent="-179388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Lucida Grande"/>
              <a:buChar char="»"/>
              <a:defRPr sz="1600" b="0">
                <a:solidFill>
                  <a:schemeClr val="tx2"/>
                </a:solidFill>
                <a:latin typeface="+mn-lt"/>
                <a:ea typeface="ＭＳ Ｐゴシック" charset="-128"/>
              </a:defRPr>
            </a:lvl3pPr>
            <a:lvl4pPr marL="1550988" indent="-193675" algn="l" defTabSz="904875" rtl="0" eaLnBrk="1" fontAlgn="base" hangingPunct="1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Char char="–"/>
              <a:defRPr sz="1400" b="0">
                <a:solidFill>
                  <a:schemeClr val="tx2"/>
                </a:solidFill>
                <a:latin typeface="+mn-lt"/>
                <a:ea typeface="ＭＳ Ｐゴシック" charset="-128"/>
              </a:defRPr>
            </a:lvl4pPr>
            <a:lvl5pPr marL="20367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939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511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083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65563" indent="-227013" algn="l" defTabSz="904875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err="1"/>
              <a:t>Overutilised</a:t>
            </a:r>
            <a:r>
              <a:rPr lang="en-US"/>
              <a:t> projects have lower limits</a:t>
            </a:r>
          </a:p>
          <a:p>
            <a:pPr marL="1042988" lvl="1" indent="-342900">
              <a:buFont typeface="Arial" charset="0"/>
              <a:buChar char="•"/>
            </a:pPr>
            <a:r>
              <a:rPr lang="en-US"/>
              <a:t>Considering: spent time and currently </a:t>
            </a:r>
            <a:r>
              <a:rPr lang="en-US" err="1"/>
              <a:t>utilised</a:t>
            </a:r>
            <a:r>
              <a:rPr lang="en-US"/>
              <a:t> resource</a:t>
            </a:r>
          </a:p>
          <a:p>
            <a:pPr marL="342900" indent="-342900">
              <a:buFont typeface="Arial" charset="0"/>
              <a:buChar char="•"/>
            </a:pPr>
            <a:r>
              <a:rPr lang="en-US"/>
              <a:t>Limits can change at short notice!</a:t>
            </a:r>
          </a:p>
        </p:txBody>
      </p:sp>
    </p:spTree>
    <p:extLst>
      <p:ext uri="{BB962C8B-B14F-4D97-AF65-F5344CB8AC3E}">
        <p14:creationId xmlns:p14="http://schemas.microsoft.com/office/powerpoint/2010/main" val="3013320520"/>
      </p:ext>
    </p:extLst>
  </p:cSld>
  <p:clrMapOvr>
    <a:masterClrMapping/>
  </p:clrMapOvr>
</p:sld>
</file>

<file path=ppt/theme/theme1.xml><?xml version="1.0" encoding="utf-8"?>
<a:theme xmlns:a="http://schemas.openxmlformats.org/drawingml/2006/main" name="LU_PPT-mall_2012_ENG_121127">
  <a:themeElements>
    <a:clrScheme name="Anpassad 4">
      <a:dk1>
        <a:srgbClr val="9C6114"/>
      </a:dk1>
      <a:lt1>
        <a:srgbClr val="FFFFFF"/>
      </a:lt1>
      <a:dk2>
        <a:srgbClr val="000000"/>
      </a:dk2>
      <a:lt2>
        <a:srgbClr val="000080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33333"/>
      </a:hlink>
      <a:folHlink>
        <a:srgbClr val="000080"/>
      </a:folHlink>
    </a:clrScheme>
    <a:fontScheme name="LundsUniversitet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dirty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48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sv-SE" sz="18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1200" b="0" dirty="0" err="1" smtClean="0">
            <a:solidFill>
              <a:schemeClr val="tx2"/>
            </a:solidFill>
          </a:defRPr>
        </a:defPPr>
      </a:lstStyle>
    </a:txDef>
  </a:objectDefaults>
  <a:extraClrSchemeLst>
    <a:extraClrScheme>
      <a:clrScheme name="Standardformgivn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formgivn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formgivning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6633"/>
        </a:accent1>
        <a:accent2>
          <a:srgbClr val="C4BC9C"/>
        </a:accent2>
        <a:accent3>
          <a:srgbClr val="FFFFFF"/>
        </a:accent3>
        <a:accent4>
          <a:srgbClr val="000000"/>
        </a:accent4>
        <a:accent5>
          <a:srgbClr val="CAB8AD"/>
        </a:accent5>
        <a:accent6>
          <a:srgbClr val="B1AA8D"/>
        </a:accent6>
        <a:hlink>
          <a:srgbClr val="EB730F"/>
        </a:hlink>
        <a:folHlink>
          <a:srgbClr val="0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D8F1169E1C724EB589611C00182679" ma:contentTypeVersion="17" ma:contentTypeDescription="Create a new document." ma:contentTypeScope="" ma:versionID="f8e38a9c45a265d91e432fbaab83eb55">
  <xsd:schema xmlns:xsd="http://www.w3.org/2001/XMLSchema" xmlns:xs="http://www.w3.org/2001/XMLSchema" xmlns:p="http://schemas.microsoft.com/office/2006/metadata/properties" xmlns:ns2="db239f85-afbf-4fe0-8766-fdeec8c4c598" xmlns:ns3="7c35e954-b1c4-48f1-9d44-b4d8096cc301" targetNamespace="http://schemas.microsoft.com/office/2006/metadata/properties" ma:root="true" ma:fieldsID="3436024126d0297fdaecfc68ae27bd9a" ns2:_="" ns3:_="">
    <xsd:import namespace="db239f85-afbf-4fe0-8766-fdeec8c4c598"/>
    <xsd:import namespace="7c35e954-b1c4-48f1-9d44-b4d8096cc3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39f85-afbf-4fe0-8766-fdeec8c4c5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b7ff440d-ff14-435e-976f-a4884291dff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35e954-b1c4-48f1-9d44-b4d8096cc30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bb65e7f5-0903-4b07-8458-9071ab82cd0b}" ma:internalName="TaxCatchAll" ma:showField="CatchAllData" ma:web="7c35e954-b1c4-48f1-9d44-b4d8096cc30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b239f85-afbf-4fe0-8766-fdeec8c4c598">
      <Terms xmlns="http://schemas.microsoft.com/office/infopath/2007/PartnerControls"/>
    </lcf76f155ced4ddcb4097134ff3c332f>
    <TaxCatchAll xmlns="7c35e954-b1c4-48f1-9d44-b4d8096cc301" xsi:nil="true"/>
  </documentManagement>
</p:properties>
</file>

<file path=customXml/itemProps1.xml><?xml version="1.0" encoding="utf-8"?>
<ds:datastoreItem xmlns:ds="http://schemas.openxmlformats.org/officeDocument/2006/customXml" ds:itemID="{3C56F0E7-FFD0-4AE7-B357-D88DAE189F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09B9E3-9F41-4161-B2DC-AAD059F5DA32}">
  <ds:schemaRefs>
    <ds:schemaRef ds:uri="7c35e954-b1c4-48f1-9d44-b4d8096cc301"/>
    <ds:schemaRef ds:uri="db239f85-afbf-4fe0-8766-fdeec8c4c59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FAF944E-F86B-4361-B0C1-501372AA12A5}">
  <ds:schemaRefs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c35e954-b1c4-48f1-9d44-b4d8096cc301"/>
    <ds:schemaRef ds:uri="db239f85-afbf-4fe0-8766-fdeec8c4c59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LU_PPT-mall_2012_ENG_121127.potx</Template>
  <TotalTime>265</TotalTime>
  <Words>4661</Words>
  <Application>Microsoft Macintosh PowerPoint</Application>
  <PresentationFormat>Custom</PresentationFormat>
  <Paragraphs>862</Paragraphs>
  <Slides>76</Slides>
  <Notes>5</Notes>
  <HiddenSlides>16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6" baseType="lpstr">
      <vt:lpstr>ＭＳ Ｐゴシック</vt:lpstr>
      <vt:lpstr>Arial</vt:lpstr>
      <vt:lpstr>Calibri</vt:lpstr>
      <vt:lpstr>Comic Sans MS</vt:lpstr>
      <vt:lpstr>Consolas</vt:lpstr>
      <vt:lpstr>Courier</vt:lpstr>
      <vt:lpstr>Courier New</vt:lpstr>
      <vt:lpstr>Lucida Grande</vt:lpstr>
      <vt:lpstr>Times New Roman</vt:lpstr>
      <vt:lpstr>LU_PPT-mall_2012_ENG_121127</vt:lpstr>
      <vt:lpstr>PowerPoint Presentation</vt:lpstr>
      <vt:lpstr>Outline</vt:lpstr>
      <vt:lpstr>Schematic view: Compute node</vt:lpstr>
      <vt:lpstr>Schematic view: HPC Cluster</vt:lpstr>
      <vt:lpstr>Concept: Scheduling jobs</vt:lpstr>
      <vt:lpstr>Remarks on start times</vt:lpstr>
      <vt:lpstr>Basic purpose of a jobscript</vt:lpstr>
      <vt:lpstr>SLURM</vt:lpstr>
      <vt:lpstr>Current user job limits @ Lunarc</vt:lpstr>
      <vt:lpstr>PowerPoint Presentation</vt:lpstr>
      <vt:lpstr>A simple job script: Three parts! SLURM example</vt:lpstr>
      <vt:lpstr>Comment on walltime</vt:lpstr>
      <vt:lpstr>Interacting with the queue</vt:lpstr>
      <vt:lpstr>SLURM: Submission with sbatch</vt:lpstr>
      <vt:lpstr>SLURM: Monitoring the queue with squeue</vt:lpstr>
      <vt:lpstr>SLURM: Options of squeue</vt:lpstr>
      <vt:lpstr>SLURM: Deleting jobs with scancel</vt:lpstr>
      <vt:lpstr>SLURM: Dependencies</vt:lpstr>
      <vt:lpstr>Improvements to the script and info to the job</vt:lpstr>
      <vt:lpstr>Example resource header: Basic job script - SLURM</vt:lpstr>
      <vt:lpstr> SLURM Email about your job</vt:lpstr>
      <vt:lpstr>Get your jobscript into the output</vt:lpstr>
      <vt:lpstr>Using the local disk</vt:lpstr>
      <vt:lpstr>Reminder: Schematic view: HPC Cluster</vt:lpstr>
      <vt:lpstr>Node local disks</vt:lpstr>
      <vt:lpstr>Examples for sizes of node local disk</vt:lpstr>
      <vt:lpstr>Useful UNIX variables to access local disks</vt:lpstr>
      <vt:lpstr>UNIX script part: Basic job script using local disk</vt:lpstr>
      <vt:lpstr>Additional Resources</vt:lpstr>
      <vt:lpstr>Memory: A shared resource </vt:lpstr>
      <vt:lpstr>Memory requirements on COSMOS</vt:lpstr>
      <vt:lpstr>Large memory nodes  Example Aurora LU partition</vt:lpstr>
      <vt:lpstr>Memory requirement on Kebnekaise</vt:lpstr>
      <vt:lpstr>Memory requirement on Tetralith</vt:lpstr>
      <vt:lpstr> SLURM Number of cores and number of nodes</vt:lpstr>
      <vt:lpstr>SLURM: Exclusive node access</vt:lpstr>
      <vt:lpstr>COSMOS, Tetralith: Interactive Jobs</vt:lpstr>
      <vt:lpstr>Projects and Partitions</vt:lpstr>
      <vt:lpstr>Project specification: SNIC project</vt:lpstr>
      <vt:lpstr>Project specification: Lund University project</vt:lpstr>
      <vt:lpstr>Partitions and special nodes  for LU projects</vt:lpstr>
      <vt:lpstr>GPU nodes  for LU projects</vt:lpstr>
      <vt:lpstr>Multiprocessor jobs</vt:lpstr>
      <vt:lpstr>Parallel programming</vt:lpstr>
      <vt:lpstr>Shared Memory Programming</vt:lpstr>
      <vt:lpstr>Things to consider when  utilising shared memory</vt:lpstr>
      <vt:lpstr>Distributed memory machine</vt:lpstr>
      <vt:lpstr>Double sided point-to-point communication</vt:lpstr>
      <vt:lpstr>Things to consider for MPI jobs</vt:lpstr>
      <vt:lpstr>Examples for job launchers</vt:lpstr>
      <vt:lpstr>Comments:  Local disks and multi node running</vt:lpstr>
      <vt:lpstr>SLURM standard MPI script: Resource header portion (COSMOS)</vt:lpstr>
      <vt:lpstr>SLURM standard MPI script (cont.): UNIX body (OpenMPI, COSMOS)</vt:lpstr>
      <vt:lpstr>SLURM standard MPI script (cont.): UNIX body (Intel MPI, COSMOS)</vt:lpstr>
      <vt:lpstr>SLURM standard MPI script: (Tetralith)</vt:lpstr>
      <vt:lpstr>SLURM standard MPI script (cont.): UNIX script body (node local discs)</vt:lpstr>
      <vt:lpstr>SLURM standard OpenMP script shared mem, non-IO intensive, COSMOS</vt:lpstr>
      <vt:lpstr>SLURM standard OpenMP script shared memory, using node local disc</vt:lpstr>
      <vt:lpstr>Example</vt:lpstr>
      <vt:lpstr>Jobfarms: queue inside job </vt:lpstr>
      <vt:lpstr>Jobfarms: SLURM array job</vt:lpstr>
      <vt:lpstr>Discussion</vt:lpstr>
      <vt:lpstr>Preparation for array job</vt:lpstr>
      <vt:lpstr>Specifying array jobs</vt:lpstr>
      <vt:lpstr>Header of array job</vt:lpstr>
      <vt:lpstr>UNIX body of array job</vt:lpstr>
      <vt:lpstr>Queue inside a job script</vt:lpstr>
      <vt:lpstr>Master script</vt:lpstr>
      <vt:lpstr>Worker script: Outline</vt:lpstr>
      <vt:lpstr>Example for a worker script  put in file: workScript.sh</vt:lpstr>
      <vt:lpstr>Modification for common files</vt:lpstr>
      <vt:lpstr>Monitoring your task farm</vt:lpstr>
      <vt:lpstr>Documentation and advanced options</vt:lpstr>
      <vt:lpstr>Further monitoring tools</vt:lpstr>
      <vt:lpstr>Summary</vt:lpstr>
      <vt:lpstr>PowerPoint Presentation</vt:lpstr>
    </vt:vector>
  </TitlesOfParts>
  <Company>LU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Joachim Hein</cp:lastModifiedBy>
  <cp:revision>1</cp:revision>
  <cp:lastPrinted>2023-12-12T15:34:48Z</cp:lastPrinted>
  <dcterms:created xsi:type="dcterms:W3CDTF">2012-06-14T14:22:53Z</dcterms:created>
  <dcterms:modified xsi:type="dcterms:W3CDTF">2024-02-27T14:49:06Z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0x01010097D8F1169E1C724EB589611C00182679</vt:lpwstr>
  </property>
  <property fmtid="{D5CDD505-2E9C-101B-9397-08002B2CF9AE}" pid="3" name="MediaServiceImageTags">
    <vt:lpwstr/>
  </property>
</Properties>
</file>